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7" r:id="rId19"/>
    <p:sldId id="285" r:id="rId20"/>
    <p:sldId id="284" r:id="rId21"/>
    <p:sldId id="278" r:id="rId22"/>
    <p:sldId id="279" r:id="rId23"/>
    <p:sldId id="280" r:id="rId24"/>
    <p:sldId id="286" r:id="rId25"/>
    <p:sldId id="281" r:id="rId26"/>
    <p:sldId id="282" r:id="rId27"/>
    <p:sldId id="283" r:id="rId28"/>
    <p:sldId id="298" r:id="rId29"/>
    <p:sldId id="299" r:id="rId30"/>
    <p:sldId id="300" r:id="rId31"/>
    <p:sldId id="304" r:id="rId32"/>
    <p:sldId id="301" r:id="rId33"/>
    <p:sldId id="302" r:id="rId34"/>
    <p:sldId id="305" r:id="rId35"/>
    <p:sldId id="303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</p:sldIdLst>
  <p:sldSz cx="18288000" cy="10287000"/>
  <p:notesSz cx="6858000" cy="9144000"/>
  <p:embeddedFontLst>
    <p:embeddedFont>
      <p:font typeface="210 디딤고딕 Bold" panose="020B0600000101010101" charset="-127"/>
      <p:regular r:id="rId46"/>
    </p:embeddedFont>
    <p:embeddedFont>
      <p:font typeface="Nanum Gothic" panose="020B0600000101010101" charset="-127"/>
      <p:regular r:id="rId47"/>
    </p:embeddedFont>
    <p:embeddedFont>
      <p:font typeface="Nanum Gothic Bold" panose="020B0600000101010101" charset="-127"/>
      <p:regular r:id="rId48"/>
    </p:embeddedFont>
    <p:embeddedFont>
      <p:font typeface="Cambria Math" panose="02040503050406030204" pitchFamily="18" charset="0"/>
      <p:regular r:id="rId49"/>
    </p:embeddedFont>
    <p:embeddedFont>
      <p:font typeface="Inter" panose="02000503000000020004" pitchFamily="2" charset="0"/>
      <p:regular r:id="rId50"/>
      <p:bold r:id="rId51"/>
      <p:italic r:id="rId52"/>
      <p:boldItalic r:id="rId53"/>
    </p:embeddedFont>
    <p:embeddedFont>
      <p:font typeface="Inter Bold" panose="02000803000000020004" pitchFamily="2" charset="0"/>
      <p:regular r:id="rId54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882E"/>
    <a:srgbClr val="F9A763"/>
    <a:srgbClr val="F579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6242" autoAdjust="0"/>
  </p:normalViewPr>
  <p:slideViewPr>
    <p:cSldViewPr>
      <p:cViewPr varScale="1">
        <p:scale>
          <a:sx n="107" d="100"/>
          <a:sy n="107" d="100"/>
        </p:scale>
        <p:origin x="7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 K" userId="d4c7bd7faa184f9a" providerId="LiveId" clId="{187EE8CF-E67E-483C-AC77-4D2C31BB228E}"/>
    <pc:docChg chg="modSld">
      <pc:chgData name="MC K" userId="d4c7bd7faa184f9a" providerId="LiveId" clId="{187EE8CF-E67E-483C-AC77-4D2C31BB228E}" dt="2024-02-20T18:52:19.600" v="20" actId="20577"/>
      <pc:docMkLst>
        <pc:docMk/>
      </pc:docMkLst>
      <pc:sldChg chg="modSp mod">
        <pc:chgData name="MC K" userId="d4c7bd7faa184f9a" providerId="LiveId" clId="{187EE8CF-E67E-483C-AC77-4D2C31BB228E}" dt="2024-02-20T18:52:19.600" v="20" actId="20577"/>
        <pc:sldMkLst>
          <pc:docMk/>
          <pc:sldMk cId="0" sldId="256"/>
        </pc:sldMkLst>
        <pc:spChg chg="mod">
          <ac:chgData name="MC K" userId="d4c7bd7faa184f9a" providerId="LiveId" clId="{187EE8CF-E67E-483C-AC77-4D2C31BB228E}" dt="2024-02-20T18:52:19.600" v="20" actId="20577"/>
          <ac:spMkLst>
            <pc:docMk/>
            <pc:sldMk cId="0" sldId="256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2CB8C-A8F7-4B01-AEDA-1908BF97D675}" type="datetimeFigureOut">
              <a:rPr lang="ko-KR" altLang="en-US" smtClean="0"/>
              <a:t>2024-06-25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97399-606E-467E-AD58-A5BC6EEBF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5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97399-606E-467E-AD58-A5BC6EEBF3E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5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0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6779" y="3543300"/>
            <a:ext cx="16992600" cy="113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94"/>
              </a:lnSpc>
            </a:pPr>
            <a:r>
              <a:rPr lang="en-US" sz="4400" dirty="0">
                <a:solidFill>
                  <a:srgbClr val="11171D"/>
                </a:solidFill>
                <a:latin typeface="Nanum Gothic Bold"/>
              </a:rPr>
              <a:t>RAG</a:t>
            </a:r>
            <a:r>
              <a:rPr lang="ko-KR" altLang="en-US" sz="4400" dirty="0">
                <a:solidFill>
                  <a:srgbClr val="11171D"/>
                </a:solidFill>
                <a:latin typeface="Nanum Gothic Bold"/>
              </a:rPr>
              <a:t> </a:t>
            </a:r>
            <a:r>
              <a:rPr lang="en-US" altLang="ko-KR" sz="4400" dirty="0">
                <a:solidFill>
                  <a:srgbClr val="11171D"/>
                </a:solidFill>
                <a:latin typeface="Nanum Gothic Bold"/>
              </a:rPr>
              <a:t>End2End</a:t>
            </a:r>
            <a:r>
              <a:rPr lang="ko-KR" altLang="en-US" sz="4400" dirty="0">
                <a:solidFill>
                  <a:srgbClr val="11171D"/>
                </a:solidFill>
                <a:latin typeface="Nanum Gothic Bold"/>
              </a:rPr>
              <a:t> </a:t>
            </a:r>
            <a:r>
              <a:rPr lang="en-US" altLang="ko-KR" sz="4400" dirty="0">
                <a:solidFill>
                  <a:srgbClr val="11171D"/>
                </a:solidFill>
                <a:latin typeface="Nanum Gothic Bold"/>
              </a:rPr>
              <a:t>Code</a:t>
            </a:r>
            <a:endParaRPr lang="en-US" sz="7424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68049" y="8401414"/>
            <a:ext cx="13010138" cy="40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187" spc="-43" dirty="0">
                <a:solidFill>
                  <a:srgbClr val="272525"/>
                </a:solidFill>
                <a:latin typeface="Inter"/>
                <a:ea typeface="Inter"/>
              </a:rPr>
              <a:t>2조 : 김민창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612376" y="6498138"/>
            <a:ext cx="13454186" cy="2760162"/>
          </a:xfrm>
          <a:custGeom>
            <a:avLst/>
            <a:gdLst/>
            <a:ahLst/>
            <a:cxnLst/>
            <a:rect l="l" t="t" r="r" b="b"/>
            <a:pathLst>
              <a:path w="13454186" h="2760162">
                <a:moveTo>
                  <a:pt x="0" y="0"/>
                </a:moveTo>
                <a:lnTo>
                  <a:pt x="13454186" y="0"/>
                </a:lnTo>
                <a:lnTo>
                  <a:pt x="13454186" y="2760162"/>
                </a:lnTo>
                <a:lnTo>
                  <a:pt x="0" y="2760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ORQA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1234" y="2811630"/>
            <a:ext cx="12962179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anum Gothic Bold"/>
                <a:ea typeface="Nanum Gothic Bold"/>
              </a:rPr>
              <a:t>Bi-Encoder proposal for Retriever part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 Latent Retrieval for Weakly Supervised Open Domain Question Answering (2019)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99676" y="3345450"/>
            <a:ext cx="5264463" cy="869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Nanum Gothic"/>
              </a:rPr>
              <a:t>Passage Encoder : Pretraining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anum Gothic"/>
              </a:rPr>
              <a:t>Question Encoder : Pretraining &amp; Finetuning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E4178-4937-674D-D905-5DC6D557DA57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023029" y="6468650"/>
            <a:ext cx="12195223" cy="3170541"/>
          </a:xfrm>
          <a:custGeom>
            <a:avLst/>
            <a:gdLst/>
            <a:ahLst/>
            <a:cxnLst/>
            <a:rect l="l" t="t" r="r" b="b"/>
            <a:pathLst>
              <a:path w="12195223" h="3170541">
                <a:moveTo>
                  <a:pt x="0" y="0"/>
                </a:moveTo>
                <a:lnTo>
                  <a:pt x="12195223" y="0"/>
                </a:lnTo>
                <a:lnTo>
                  <a:pt x="12195223" y="3170541"/>
                </a:lnTo>
                <a:lnTo>
                  <a:pt x="0" y="317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323776" y="2180254"/>
            <a:ext cx="4962492" cy="1209347"/>
          </a:xfrm>
          <a:custGeom>
            <a:avLst/>
            <a:gdLst/>
            <a:ahLst/>
            <a:cxnLst/>
            <a:rect l="l" t="t" r="r" b="b"/>
            <a:pathLst>
              <a:path w="4962492" h="1209347">
                <a:moveTo>
                  <a:pt x="0" y="0"/>
                </a:moveTo>
                <a:lnTo>
                  <a:pt x="4962492" y="0"/>
                </a:lnTo>
                <a:lnTo>
                  <a:pt x="4962492" y="1209346"/>
                </a:lnTo>
                <a:lnTo>
                  <a:pt x="0" y="120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REALM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Retrieval-Augmented Language Model Pre-Training (2019)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84559" y="2594744"/>
            <a:ext cx="1729615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Step 1) Query(x)를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넣어서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Retriever에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태워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Document(z)를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출력</a:t>
            </a:r>
            <a:endParaRPr lang="en-US" sz="2000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84559" y="3199418"/>
            <a:ext cx="1729615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Step 2) Query(x)와 Document(z)를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함께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사용하여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y값을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찾는</a:t>
            </a:r>
            <a:r>
              <a:rPr lang="en-US" sz="2000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Nanum Gothic Bold"/>
                <a:ea typeface="Nanum Gothic Bold"/>
              </a:rPr>
              <a:t>방식</a:t>
            </a:r>
            <a:endParaRPr lang="en-US" sz="2000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8559" y="3917855"/>
            <a:ext cx="3644041" cy="3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 Bold"/>
              </a:rPr>
              <a:t>Model 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66062" y="4297455"/>
            <a:ext cx="5382538" cy="825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9" dirty="0" err="1">
                <a:solidFill>
                  <a:srgbClr val="000000"/>
                </a:solidFill>
                <a:latin typeface="Nanum Gothic"/>
              </a:rPr>
              <a:t>Nerual</a:t>
            </a:r>
            <a:r>
              <a:rPr lang="en-US" sz="1899" dirty="0">
                <a:solidFill>
                  <a:srgbClr val="000000"/>
                </a:solidFill>
                <a:latin typeface="Nanum Gothic"/>
              </a:rPr>
              <a:t> Knowledge Retriever (step1)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Nanum Gothic"/>
              </a:rPr>
              <a:t>Knowledge-Augmented Encoder (step2)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8558" y="5469160"/>
            <a:ext cx="2577241" cy="321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 Bold"/>
              </a:rPr>
              <a:t>Training Process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66062" y="5789880"/>
            <a:ext cx="3706138" cy="825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9" dirty="0">
                <a:solidFill>
                  <a:srgbClr val="000000"/>
                </a:solidFill>
                <a:latin typeface="Nanum Gothic"/>
              </a:rPr>
              <a:t>Unsupervised : Pretraining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Nanum Gothic"/>
              </a:rPr>
              <a:t>Supervised : Finetuning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F526F0B-E90B-1573-2509-A0B5B3FAA924}"/>
              </a:ext>
            </a:extLst>
          </p:cNvPr>
          <p:cNvSpPr/>
          <p:nvPr/>
        </p:nvSpPr>
        <p:spPr>
          <a:xfrm>
            <a:off x="13411200" y="2933700"/>
            <a:ext cx="228600" cy="342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64E5CD-9B7A-C996-CF88-FB1D7963F055}"/>
              </a:ext>
            </a:extLst>
          </p:cNvPr>
          <p:cNvSpPr txBox="1"/>
          <p:nvPr/>
        </p:nvSpPr>
        <p:spPr>
          <a:xfrm>
            <a:off x="13705734" y="2966426"/>
            <a:ext cx="258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All Knowledge corpus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1F161-FBC4-92BB-A8AA-11E3B921AFDD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4905" y="5362575"/>
            <a:ext cx="10187174" cy="3125041"/>
          </a:xfrm>
          <a:custGeom>
            <a:avLst/>
            <a:gdLst/>
            <a:ahLst/>
            <a:cxnLst/>
            <a:rect l="l" t="t" r="r" b="b"/>
            <a:pathLst>
              <a:path w="10187174" h="3125041">
                <a:moveTo>
                  <a:pt x="0" y="0"/>
                </a:moveTo>
                <a:lnTo>
                  <a:pt x="10187174" y="0"/>
                </a:lnTo>
                <a:lnTo>
                  <a:pt x="10187174" y="3125041"/>
                </a:lnTo>
                <a:lnTo>
                  <a:pt x="0" y="312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8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908141" y="3537484"/>
            <a:ext cx="5836620" cy="1108080"/>
          </a:xfrm>
          <a:custGeom>
            <a:avLst/>
            <a:gdLst/>
            <a:ahLst/>
            <a:cxnLst/>
            <a:rect l="l" t="t" r="r" b="b"/>
            <a:pathLst>
              <a:path w="5836620" h="1108080">
                <a:moveTo>
                  <a:pt x="0" y="0"/>
                </a:moveTo>
                <a:lnTo>
                  <a:pt x="5836620" y="0"/>
                </a:lnTo>
                <a:lnTo>
                  <a:pt x="5836620" y="1108080"/>
                </a:lnTo>
                <a:lnTo>
                  <a:pt x="0" y="1108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125632" y="5353050"/>
            <a:ext cx="5401638" cy="784545"/>
          </a:xfrm>
          <a:custGeom>
            <a:avLst/>
            <a:gdLst/>
            <a:ahLst/>
            <a:cxnLst/>
            <a:rect l="l" t="t" r="r" b="b"/>
            <a:pathLst>
              <a:path w="5401638" h="784545">
                <a:moveTo>
                  <a:pt x="0" y="0"/>
                </a:moveTo>
                <a:lnTo>
                  <a:pt x="5401638" y="0"/>
                </a:lnTo>
                <a:lnTo>
                  <a:pt x="5401638" y="784545"/>
                </a:lnTo>
                <a:lnTo>
                  <a:pt x="0" y="784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125632" y="6453190"/>
            <a:ext cx="5185649" cy="1632090"/>
          </a:xfrm>
          <a:custGeom>
            <a:avLst/>
            <a:gdLst/>
            <a:ahLst/>
            <a:cxnLst/>
            <a:rect l="l" t="t" r="r" b="b"/>
            <a:pathLst>
              <a:path w="5185649" h="1632090">
                <a:moveTo>
                  <a:pt x="0" y="0"/>
                </a:moveTo>
                <a:lnTo>
                  <a:pt x="5185649" y="0"/>
                </a:lnTo>
                <a:lnTo>
                  <a:pt x="5185649" y="1632091"/>
                </a:lnTo>
                <a:lnTo>
                  <a:pt x="0" y="1632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REALM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Retrieval-Augmented Language Model Pre-Training (2019)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60238" y="2594744"/>
            <a:ext cx="4254761" cy="3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000000"/>
                </a:solidFill>
                <a:latin typeface="Nanum Gothic Bold"/>
              </a:rPr>
              <a:t>Nerual</a:t>
            </a:r>
            <a:r>
              <a:rPr lang="en-US" sz="2000" dirty="0">
                <a:solidFill>
                  <a:srgbClr val="000000"/>
                </a:solidFill>
                <a:latin typeface="Nanum Gothic Bold"/>
              </a:rPr>
              <a:t> Knowledge Retriever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38675" y="3272274"/>
            <a:ext cx="6477945" cy="31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FF3131"/>
                </a:solidFill>
                <a:latin typeface="Nanum Gothic"/>
              </a:rPr>
              <a:t>Maximum Inner Product Search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8141" y="3129716"/>
            <a:ext cx="583662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Nanum Gothic"/>
              </a:rPr>
              <a:t>1) Bert style transformer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08141" y="4810760"/>
            <a:ext cx="5836620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Nanum Gothic"/>
              </a:rPr>
              <a:t>2) Embedding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08141" y="6299520"/>
            <a:ext cx="5836620" cy="31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Nanum Gothic"/>
              </a:rPr>
              <a:t>3) Relevance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7B64C6-9C7E-5378-65E2-40672C3684C8}"/>
                  </a:ext>
                </a:extLst>
              </p:cNvPr>
              <p:cNvSpPr txBox="1"/>
              <p:nvPr/>
            </p:nvSpPr>
            <p:spPr>
              <a:xfrm>
                <a:off x="9300074" y="2296190"/>
                <a:ext cx="7689606" cy="943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7B64C6-9C7E-5378-65E2-40672C368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074" y="2296190"/>
                <a:ext cx="7689606" cy="943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227954" y="3142064"/>
            <a:ext cx="11097646" cy="5430436"/>
          </a:xfrm>
          <a:custGeom>
            <a:avLst/>
            <a:gdLst/>
            <a:ahLst/>
            <a:cxnLst/>
            <a:rect l="l" t="t" r="r" b="b"/>
            <a:pathLst>
              <a:path w="10799194" h="5359100">
                <a:moveTo>
                  <a:pt x="0" y="0"/>
                </a:moveTo>
                <a:lnTo>
                  <a:pt x="10799194" y="0"/>
                </a:lnTo>
                <a:lnTo>
                  <a:pt x="10799194" y="5359100"/>
                </a:lnTo>
                <a:lnTo>
                  <a:pt x="0" y="535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1848" y="2230606"/>
            <a:ext cx="7543158" cy="5644962"/>
          </a:xfrm>
          <a:custGeom>
            <a:avLst/>
            <a:gdLst/>
            <a:ahLst/>
            <a:cxnLst/>
            <a:rect l="l" t="t" r="r" b="b"/>
            <a:pathLst>
              <a:path w="7543158" h="5644962">
                <a:moveTo>
                  <a:pt x="0" y="0"/>
                </a:moveTo>
                <a:lnTo>
                  <a:pt x="7543158" y="0"/>
                </a:lnTo>
                <a:lnTo>
                  <a:pt x="754315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DPR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Dense Passage Retrieval for Open-Domain Question Answering (2020)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75543" y="3209518"/>
            <a:ext cx="9554457" cy="1706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</a:rPr>
              <a:t>ICT Pretraining is computationally intensive</a:t>
            </a:r>
          </a:p>
          <a:p>
            <a:pPr algn="ctr">
              <a:lnSpc>
                <a:spcPts val="2659"/>
              </a:lnSpc>
            </a:pPr>
            <a:endParaRPr lang="en-US" sz="2000" dirty="0">
              <a:solidFill>
                <a:srgbClr val="000000"/>
              </a:solidFill>
              <a:latin typeface="Nanum Gothic"/>
            </a:endParaRP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</a:rPr>
              <a:t>Not completely clear that regular sentences are good surrogates of questions</a:t>
            </a:r>
          </a:p>
          <a:p>
            <a:pPr>
              <a:lnSpc>
                <a:spcPts val="2659"/>
              </a:lnSpc>
            </a:pPr>
            <a:endParaRPr lang="en-US" sz="2000" dirty="0">
              <a:solidFill>
                <a:srgbClr val="000000"/>
              </a:solidFill>
              <a:latin typeface="Nanum Gothic"/>
            </a:endParaRPr>
          </a:p>
          <a:p>
            <a:pPr marL="410209" lvl="1" indent="-205105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</a:rPr>
              <a:t>The context encoder is not fine-tuned (suboptimal representations)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543" y="6369687"/>
            <a:ext cx="9554457" cy="170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  <a:ea typeface="Nanum Gothic"/>
              </a:rPr>
              <a:t>Change the Pretraining method(Positive/Negative)</a:t>
            </a:r>
          </a:p>
          <a:p>
            <a:pPr algn="ctr">
              <a:lnSpc>
                <a:spcPts val="2659"/>
              </a:lnSpc>
            </a:pPr>
            <a:endParaRPr lang="en-US" sz="2000" dirty="0">
              <a:solidFill>
                <a:srgbClr val="000000"/>
              </a:solidFill>
              <a:latin typeface="Nanum Gothic"/>
              <a:ea typeface="Nanum Gothic"/>
            </a:endParaRPr>
          </a:p>
          <a:p>
            <a:pPr marL="410209" lvl="1" indent="-205105">
              <a:lnSpc>
                <a:spcPts val="2659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  <a:ea typeface="Nanum Gothic"/>
              </a:rPr>
              <a:t>Provide the label for a question-document pair -&gt; Supervised Pretraining</a:t>
            </a:r>
          </a:p>
          <a:p>
            <a:pPr>
              <a:lnSpc>
                <a:spcPts val="2659"/>
              </a:lnSpc>
            </a:pPr>
            <a:endParaRPr lang="en-US" sz="2000" dirty="0">
              <a:solidFill>
                <a:srgbClr val="000000"/>
              </a:solidFill>
              <a:latin typeface="Nanum Gothic"/>
              <a:ea typeface="Nanum Gothic"/>
            </a:endParaRPr>
          </a:p>
          <a:p>
            <a:pPr marL="410209" lvl="1" indent="-205105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Nanum Gothic"/>
                <a:ea typeface="Nanum Gothic"/>
              </a:rPr>
              <a:t>Apply Passage Encoder to all fingerprints -&gt; FAISS Library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690B05-77DC-8F51-A1D2-692E3E7B9A0A}"/>
              </a:ext>
            </a:extLst>
          </p:cNvPr>
          <p:cNvSpPr txBox="1"/>
          <p:nvPr/>
        </p:nvSpPr>
        <p:spPr>
          <a:xfrm>
            <a:off x="11811000" y="93345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https://www.youtube.com/watch?v=u4GE0sloBQU&amp;t=438s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984559" y="5039269"/>
            <a:ext cx="14069153" cy="4033939"/>
          </a:xfrm>
          <a:custGeom>
            <a:avLst/>
            <a:gdLst/>
            <a:ahLst/>
            <a:cxnLst/>
            <a:rect l="l" t="t" r="r" b="b"/>
            <a:pathLst>
              <a:path w="14069153" h="4033939">
                <a:moveTo>
                  <a:pt x="0" y="0"/>
                </a:moveTo>
                <a:lnTo>
                  <a:pt x="14069153" y="0"/>
                </a:lnTo>
                <a:lnTo>
                  <a:pt x="14069153" y="4033939"/>
                </a:lnTo>
                <a:lnTo>
                  <a:pt x="0" y="403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799497" y="2720675"/>
            <a:ext cx="5716123" cy="2117672"/>
          </a:xfrm>
          <a:custGeom>
            <a:avLst/>
            <a:gdLst/>
            <a:ahLst/>
            <a:cxnLst/>
            <a:rect l="l" t="t" r="r" b="b"/>
            <a:pathLst>
              <a:path w="5716123" h="2117672">
                <a:moveTo>
                  <a:pt x="0" y="0"/>
                </a:moveTo>
                <a:lnTo>
                  <a:pt x="5716122" y="0"/>
                </a:lnTo>
                <a:lnTo>
                  <a:pt x="5716122" y="2117672"/>
                </a:lnTo>
                <a:lnTo>
                  <a:pt x="0" y="2117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681791" y="2874214"/>
            <a:ext cx="4245359" cy="1525451"/>
          </a:xfrm>
          <a:custGeom>
            <a:avLst/>
            <a:gdLst/>
            <a:ahLst/>
            <a:cxnLst/>
            <a:rect l="l" t="t" r="r" b="b"/>
            <a:pathLst>
              <a:path w="4245359" h="1525451">
                <a:moveTo>
                  <a:pt x="0" y="0"/>
                </a:moveTo>
                <a:lnTo>
                  <a:pt x="4245358" y="0"/>
                </a:lnTo>
                <a:lnTo>
                  <a:pt x="4245358" y="1525451"/>
                </a:lnTo>
                <a:lnTo>
                  <a:pt x="0" y="152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DPR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Dense Passage Retrieval for Open-Domain Question Answering (2020)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3A7662-6303-7584-2974-5BDE69B3042B}"/>
              </a:ext>
            </a:extLst>
          </p:cNvPr>
          <p:cNvSpPr txBox="1"/>
          <p:nvPr/>
        </p:nvSpPr>
        <p:spPr>
          <a:xfrm>
            <a:off x="11811000" y="9334500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https://www.youtube.com/watch?v=u4GE0sloBQU&amp;t=438s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49EBE-ADAF-2339-9BE5-EDACF54DD382}"/>
              </a:ext>
            </a:extLst>
          </p:cNvPr>
          <p:cNvSpPr txBox="1"/>
          <p:nvPr/>
        </p:nvSpPr>
        <p:spPr>
          <a:xfrm>
            <a:off x="2286000" y="2969150"/>
            <a:ext cx="8382000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Nanum Gothic Bold" panose="020B0600000101010101" charset="-127"/>
                <a:ea typeface="Nanum Gothic Bold" panose="020B0600000101010101" charset="-127"/>
              </a:rPr>
              <a:t>Query Encoder : DPR Query Encoder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Nanum Gothic Bold" panose="020B0600000101010101" charset="-127"/>
                <a:ea typeface="Nanum Gothic Bold" panose="020B0600000101010101" charset="-127"/>
              </a:rPr>
              <a:t>Passage Encoder : DPR Passage Encoder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Nanum Gothic Bold" panose="020B0600000101010101" charset="-127"/>
                <a:ea typeface="Nanum Gothic Bold" panose="020B0600000101010101" charset="-127"/>
              </a:rPr>
              <a:t>Generator : BART Large</a:t>
            </a:r>
            <a:endParaRPr lang="ko-KR" altLang="en-US" sz="2400" b="1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AB70E7-80B4-7850-179F-1E8C136E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5706665"/>
            <a:ext cx="12344400" cy="36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7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15" name="그림 14" descr="텍스트, 도표, 폰트, 라인이(가) 표시된 사진&#10;&#10;자동 생성된 설명">
            <a:extLst>
              <a:ext uri="{FF2B5EF4-FFF2-40B4-BE49-F238E27FC236}">
                <a16:creationId xmlns:a16="http://schemas.microsoft.com/office/drawing/2014/main" id="{9C78DD94-5921-E91B-29D4-552212538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234" y="6057900"/>
            <a:ext cx="12390930" cy="3505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49EBE-ADAF-2339-9BE5-EDACF54DD382}"/>
                  </a:ext>
                </a:extLst>
              </p:cNvPr>
              <p:cNvSpPr txBox="1"/>
              <p:nvPr/>
            </p:nvSpPr>
            <p:spPr>
              <a:xfrm>
                <a:off x="1799497" y="2757175"/>
                <a:ext cx="9498455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200000"/>
                  </a:lnSpc>
                  <a:buAutoNum type="arabicParenR"/>
                </a:pPr>
                <a:r>
                  <a:rPr lang="en-US" altLang="ko-KR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When Input a Query(x), pass it through the Query Encoder to generate a Representation(q(x))</a:t>
                </a:r>
              </a:p>
              <a:p>
                <a:pPr marL="457200" indent="-457200">
                  <a:lnSpc>
                    <a:spcPct val="200000"/>
                  </a:lnSpc>
                  <a:buAutoNum type="arabicParenR"/>
                </a:pPr>
                <a:r>
                  <a:rPr lang="en-US" altLang="ko-KR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Nanum Gothic Bold" panose="020B0600000101010101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anum Gothic Bold" panose="020B0600000101010101" charset="-127"/>
                          </a:rPr>
                          <m:t>𝑇𝑜𝑝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anum Gothic Bold" panose="020B0600000101010101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 </a:t>
                </a:r>
                <a:r>
                  <a:rPr lang="en-US" altLang="ko-KR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Passages closest to Q(x)</a:t>
                </a:r>
              </a:p>
              <a:p>
                <a:pPr marL="457200" indent="-457200">
                  <a:lnSpc>
                    <a:spcPct val="200000"/>
                  </a:lnSpc>
                  <a:buAutoNum type="arabicParenR"/>
                </a:pPr>
                <a:r>
                  <a:rPr lang="en-US" altLang="ko-KR" sz="2000" dirty="0" err="1">
                    <a:latin typeface="Nanum Gothic Bold" panose="020B0600000101010101" charset="-127"/>
                    <a:ea typeface="Nanum Gothic Bold" panose="020B0600000101010101" charset="-127"/>
                  </a:rPr>
                  <a:t>Concate</a:t>
                </a:r>
                <a:r>
                  <a:rPr lang="en-US" altLang="ko-KR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 a query and k passages and use them as generator inputs</a:t>
                </a:r>
              </a:p>
              <a:p>
                <a:pPr marL="457200" indent="-457200">
                  <a:lnSpc>
                    <a:spcPct val="200000"/>
                  </a:lnSpc>
                  <a:buAutoNum type="arabicParenR"/>
                </a:pPr>
                <a:r>
                  <a:rPr lang="en-US" altLang="ko-KR" sz="2000" dirty="0">
                    <a:latin typeface="Nanum Gothic Bold" panose="020B0600000101010101" charset="-127"/>
                    <a:ea typeface="Nanum Gothic Bold" panose="020B0600000101010101" charset="-127"/>
                  </a:rPr>
                  <a:t>Marginalize to get an answer</a:t>
                </a:r>
                <a:endParaRPr lang="ko-KR" altLang="en-US" sz="2000" dirty="0">
                  <a:latin typeface="Nanum Gothic Bold" panose="020B0600000101010101" charset="-127"/>
                  <a:ea typeface="Nanum Gothic Bold" panose="020B0600000101010101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49EBE-ADAF-2339-9BE5-EDACF54DD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97" y="2757175"/>
                <a:ext cx="9498455" cy="3077766"/>
              </a:xfrm>
              <a:prstGeom prst="rect">
                <a:avLst/>
              </a:prstGeom>
              <a:blipFill>
                <a:blip r:embed="rId3"/>
                <a:stretch>
                  <a:fillRect l="-642" b="-2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 descr="텍스트, 스크린샷, 가전용품, 디자인이(가) 표시된 사진&#10;&#10;자동 생성된 설명">
            <a:extLst>
              <a:ext uri="{FF2B5EF4-FFF2-40B4-BE49-F238E27FC236}">
                <a16:creationId xmlns:a16="http://schemas.microsoft.com/office/drawing/2014/main" id="{1ED386B9-F826-CD7A-72F9-42492E452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54" y="1914164"/>
            <a:ext cx="6781316" cy="38427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68A68A-ACB4-08D4-E54A-2C0968A80DFB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59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49EBE-ADAF-2339-9BE5-EDACF54DD382}"/>
              </a:ext>
            </a:extLst>
          </p:cNvPr>
          <p:cNvSpPr txBox="1"/>
          <p:nvPr/>
        </p:nvSpPr>
        <p:spPr>
          <a:xfrm>
            <a:off x="2286000" y="3550898"/>
            <a:ext cx="11734800" cy="184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How to Generate Answers While Retrieving a Different Document for Each Target Token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A Model that considers the value of a Document in tokens, marginalizes it, and generates the next token while creating a Sequence.</a:t>
            </a:r>
            <a:endParaRPr lang="ko-KR" altLang="en-US" sz="2000" dirty="0">
              <a:latin typeface="Inter" panose="020B0600000101010101" charset="0"/>
              <a:ea typeface="Nanum Gothic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A9C5F0-3672-E2C2-C869-B7920AE453F9}"/>
                  </a:ext>
                </a:extLst>
              </p:cNvPr>
              <p:cNvSpPr txBox="1"/>
              <p:nvPr/>
            </p:nvSpPr>
            <p:spPr>
              <a:xfrm>
                <a:off x="3276600" y="7429500"/>
                <a:ext cx="10744200" cy="13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RAG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Token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)≈</m:t>
                      </m:r>
                      <m:nary>
                        <m:naryPr>
                          <m:chr m:val="∏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𝑡𝑜𝑝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A9C5F0-3672-E2C2-C869-B7920AE4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7429500"/>
                <a:ext cx="10744200" cy="13614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31A9930-3D79-381A-31B2-1B4E4B39239A}"/>
              </a:ext>
            </a:extLst>
          </p:cNvPr>
          <p:cNvSpPr txBox="1"/>
          <p:nvPr/>
        </p:nvSpPr>
        <p:spPr>
          <a:xfrm>
            <a:off x="1971858" y="2922415"/>
            <a:ext cx="3578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1) RAG</a:t>
            </a:r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Token</a:t>
            </a:r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Model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C6598-B8EB-6AEC-BA7E-105F3E0EE501}"/>
                  </a:ext>
                </a:extLst>
              </p:cNvPr>
              <p:cNvSpPr txBox="1"/>
              <p:nvPr/>
            </p:nvSpPr>
            <p:spPr>
              <a:xfrm>
                <a:off x="13868400" y="7678285"/>
                <a:ext cx="2667001" cy="86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𝑅𝑒𝑡𝑟𝑖𝑒𝑣𝑒𝑟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𝐺𝑒𝑛𝑒𝑟𝑎𝑡𝑜𝑟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C6598-B8EB-6AEC-BA7E-105F3E0E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0" y="7678285"/>
                <a:ext cx="2667001" cy="863891"/>
              </a:xfrm>
              <a:prstGeom prst="rect">
                <a:avLst/>
              </a:prstGeom>
              <a:blipFill>
                <a:blip r:embed="rId3"/>
                <a:stretch>
                  <a:fillRect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F6F5EAE-93B7-ABA3-0E73-10A2FD0D0DAC}"/>
              </a:ext>
            </a:extLst>
          </p:cNvPr>
          <p:cNvSpPr/>
          <p:nvPr/>
        </p:nvSpPr>
        <p:spPr>
          <a:xfrm>
            <a:off x="6858000" y="5448300"/>
            <a:ext cx="381000" cy="58965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DEA5E-7804-403B-D080-EE09A38FD02B}"/>
              </a:ext>
            </a:extLst>
          </p:cNvPr>
          <p:cNvSpPr txBox="1"/>
          <p:nvPr/>
        </p:nvSpPr>
        <p:spPr>
          <a:xfrm>
            <a:off x="5822950" y="6320502"/>
            <a:ext cx="263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 Gothic Bold" panose="020B0600000101010101" charset="-127"/>
                <a:ea typeface="Nanum Gothic Bold" panose="020B0600000101010101" charset="-127"/>
              </a:rPr>
              <a:t>Use Beam Search</a:t>
            </a:r>
            <a:endParaRPr lang="ko-KR" altLang="en-US" sz="20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9444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>
            <a:extLst>
              <a:ext uri="{FF2B5EF4-FFF2-40B4-BE49-F238E27FC236}">
                <a16:creationId xmlns:a16="http://schemas.microsoft.com/office/drawing/2014/main" id="{A4B16F8B-0822-1F4E-11BF-81D3111F9783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424078D9-37FD-A966-293B-492864C804C3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C802B746-A386-8E3A-B12D-B2EE793B0719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Beam Search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3CE6927-4F89-6DDA-056C-3C8A0A2B6884}"/>
              </a:ext>
            </a:extLst>
          </p:cNvPr>
          <p:cNvSpPr/>
          <p:nvPr/>
        </p:nvSpPr>
        <p:spPr>
          <a:xfrm>
            <a:off x="8077200" y="5241923"/>
            <a:ext cx="3657600" cy="121112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81E01A-F05E-5050-AD2C-97CA63A5BB30}"/>
              </a:ext>
            </a:extLst>
          </p:cNvPr>
          <p:cNvSpPr/>
          <p:nvPr/>
        </p:nvSpPr>
        <p:spPr>
          <a:xfrm>
            <a:off x="3748106" y="5241924"/>
            <a:ext cx="3245965" cy="12111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</a:rPr>
              <a:t>Encoder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D4BCA07-D427-53E3-1575-14EC1C0AFEFF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 flipV="1">
            <a:off x="6994071" y="5847487"/>
            <a:ext cx="108312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A36FC69-38C7-8DED-E75E-FECB12C520F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371089" y="6453052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040152D-CFAE-D0EA-EAC0-DCFF18AD3A8C}"/>
              </a:ext>
            </a:extLst>
          </p:cNvPr>
          <p:cNvSpPr txBox="1"/>
          <p:nvPr/>
        </p:nvSpPr>
        <p:spPr>
          <a:xfrm>
            <a:off x="7808709" y="6485611"/>
            <a:ext cx="168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&lt;START&gt;</a:t>
            </a:r>
            <a:endParaRPr lang="ko-KR" alt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2A6440-E677-76AC-90BB-61FCF8DA42BB}"/>
              </a:ext>
            </a:extLst>
          </p:cNvPr>
          <p:cNvSpPr txBox="1"/>
          <p:nvPr/>
        </p:nvSpPr>
        <p:spPr>
          <a:xfrm>
            <a:off x="8325246" y="4686142"/>
            <a:ext cx="44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</a:t>
            </a:r>
            <a:endParaRPr lang="ko-KR" altLang="en-US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D3A2BC-EB36-335E-91C4-DFCDEABA84A2}"/>
              </a:ext>
            </a:extLst>
          </p:cNvPr>
          <p:cNvSpPr txBox="1"/>
          <p:nvPr/>
        </p:nvSpPr>
        <p:spPr>
          <a:xfrm>
            <a:off x="9377290" y="6453050"/>
            <a:ext cx="4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</a:t>
            </a:r>
            <a:endParaRPr lang="ko-KR" altLang="en-US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D73856-A268-AA9F-3816-634CFD3594EA}"/>
              </a:ext>
            </a:extLst>
          </p:cNvPr>
          <p:cNvSpPr txBox="1"/>
          <p:nvPr/>
        </p:nvSpPr>
        <p:spPr>
          <a:xfrm>
            <a:off x="9318021" y="4662089"/>
            <a:ext cx="427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is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BBFC43-ADAB-D1DC-F288-118230D58426}"/>
              </a:ext>
            </a:extLst>
          </p:cNvPr>
          <p:cNvSpPr txBox="1"/>
          <p:nvPr/>
        </p:nvSpPr>
        <p:spPr>
          <a:xfrm>
            <a:off x="9849869" y="6473728"/>
            <a:ext cx="119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raining</a:t>
            </a:r>
            <a:endParaRPr lang="ko-KR" altLang="en-US" dirty="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6F3EEAF9-71EF-3752-0D41-8F9B6B547CCE}"/>
              </a:ext>
            </a:extLst>
          </p:cNvPr>
          <p:cNvCxnSpPr>
            <a:cxnSpLocks/>
            <a:stCxn id="31" idx="0"/>
            <a:endCxn id="33" idx="2"/>
          </p:cNvCxnSpPr>
          <p:nvPr/>
        </p:nvCxnSpPr>
        <p:spPr>
          <a:xfrm rot="16200000" flipH="1">
            <a:off x="7917266" y="5314509"/>
            <a:ext cx="2290128" cy="1033395"/>
          </a:xfrm>
          <a:prstGeom prst="curvedConnector5">
            <a:avLst>
              <a:gd name="adj1" fmla="val -17855"/>
              <a:gd name="adj2" fmla="val 54640"/>
              <a:gd name="adj3" fmla="val 1201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AA447A2-60AB-4C11-D3FA-5D8FBA39AAFF}"/>
              </a:ext>
            </a:extLst>
          </p:cNvPr>
          <p:cNvSpPr txBox="1"/>
          <p:nvPr/>
        </p:nvSpPr>
        <p:spPr>
          <a:xfrm>
            <a:off x="9814916" y="4669835"/>
            <a:ext cx="1225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raining</a:t>
            </a:r>
            <a:endParaRPr lang="ko-KR" altLang="en-US" sz="2400" dirty="0"/>
          </a:p>
        </p:txBody>
      </p: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4D227BBA-088D-8967-5F5D-72282E7040E7}"/>
              </a:ext>
            </a:extLst>
          </p:cNvPr>
          <p:cNvCxnSpPr>
            <a:cxnSpLocks/>
            <a:stCxn id="34" idx="0"/>
            <a:endCxn id="35" idx="2"/>
          </p:cNvCxnSpPr>
          <p:nvPr/>
        </p:nvCxnSpPr>
        <p:spPr>
          <a:xfrm rot="16200000" flipH="1">
            <a:off x="8820990" y="5372800"/>
            <a:ext cx="2334859" cy="913437"/>
          </a:xfrm>
          <a:prstGeom prst="curvedConnector5">
            <a:avLst>
              <a:gd name="adj1" fmla="val -19168"/>
              <a:gd name="adj2" fmla="val 34751"/>
              <a:gd name="adj3" fmla="val 1208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직선 화살표 연결선 1032">
            <a:extLst>
              <a:ext uri="{FF2B5EF4-FFF2-40B4-BE49-F238E27FC236}">
                <a16:creationId xmlns:a16="http://schemas.microsoft.com/office/drawing/2014/main" id="{CEA43461-CAF1-50AF-9703-26E5DD8AC98F}"/>
              </a:ext>
            </a:extLst>
          </p:cNvPr>
          <p:cNvCxnSpPr>
            <a:cxnSpLocks/>
          </p:cNvCxnSpPr>
          <p:nvPr/>
        </p:nvCxnSpPr>
        <p:spPr>
          <a:xfrm>
            <a:off x="11734800" y="5859407"/>
            <a:ext cx="9396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FDDB493E-B24E-B407-617F-3FA23E22BF56}"/>
              </a:ext>
            </a:extLst>
          </p:cNvPr>
          <p:cNvSpPr txBox="1"/>
          <p:nvPr/>
        </p:nvSpPr>
        <p:spPr>
          <a:xfrm>
            <a:off x="12890683" y="5577722"/>
            <a:ext cx="280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 today</a:t>
            </a:r>
            <a:endParaRPr lang="ko-KR" alt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17FDF-D047-D138-37B9-51B291BD2DC3}"/>
              </a:ext>
            </a:extLst>
          </p:cNvPr>
          <p:cNvSpPr txBox="1"/>
          <p:nvPr/>
        </p:nvSpPr>
        <p:spPr>
          <a:xfrm>
            <a:off x="2209800" y="2546688"/>
            <a:ext cx="364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1) Greedy</a:t>
            </a:r>
            <a:r>
              <a:rPr lang="ko-KR" altLang="en-US" sz="28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Search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667F8-2CFC-0A18-7CFE-AB24139986D9}"/>
              </a:ext>
            </a:extLst>
          </p:cNvPr>
          <p:cNvSpPr txBox="1"/>
          <p:nvPr/>
        </p:nvSpPr>
        <p:spPr>
          <a:xfrm>
            <a:off x="2958309" y="7138852"/>
            <a:ext cx="482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What is the weather like today?</a:t>
            </a:r>
            <a:endParaRPr lang="ko-KR" altLang="en-US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6EF284-BE6A-5A9C-CE4E-8444E01AE34D}"/>
              </a:ext>
            </a:extLst>
          </p:cNvPr>
          <p:cNvSpPr txBox="1"/>
          <p:nvPr/>
        </p:nvSpPr>
        <p:spPr>
          <a:xfrm>
            <a:off x="11040409" y="6485611"/>
            <a:ext cx="1038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today</a:t>
            </a:r>
            <a:endParaRPr lang="ko-KR" altLang="en-US" dirty="0"/>
          </a:p>
        </p:txBody>
      </p: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870A0C8E-08D6-0632-870D-E1EC2986047C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16200000" flipH="1">
            <a:off x="9824177" y="5273321"/>
            <a:ext cx="2338996" cy="1132024"/>
          </a:xfrm>
          <a:prstGeom prst="curvedConnector5">
            <a:avLst>
              <a:gd name="adj1" fmla="val -18583"/>
              <a:gd name="adj2" fmla="val 48884"/>
              <a:gd name="adj3" fmla="val 1169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64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">
            <a:extLst>
              <a:ext uri="{FF2B5EF4-FFF2-40B4-BE49-F238E27FC236}">
                <a16:creationId xmlns:a16="http://schemas.microsoft.com/office/drawing/2014/main" id="{A394CA33-7CAB-8550-9015-FA46E20B3D3D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BBD2F71-1775-5670-D59D-F08B2DA7BF13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01F0242F-BA9B-5B88-6674-1CF6F7F8B4B1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210 디딤고딕 Bold"/>
              </a:rPr>
              <a:t>Summary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70867" y="2272971"/>
            <a:ext cx="642175" cy="642175"/>
            <a:chOff x="0" y="0"/>
            <a:chExt cx="856234" cy="856234"/>
          </a:xfrm>
        </p:grpSpPr>
        <p:sp>
          <p:nvSpPr>
            <p:cNvPr id="11" name="Freeform 11"/>
            <p:cNvSpPr/>
            <p:nvPr/>
          </p:nvSpPr>
          <p:spPr>
            <a:xfrm>
              <a:off x="11557" y="11557"/>
              <a:ext cx="833120" cy="833248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1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52800" y="2400300"/>
            <a:ext cx="2594550" cy="4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 dirty="0">
                <a:solidFill>
                  <a:srgbClr val="272525"/>
                </a:solidFill>
                <a:latin typeface="Inter Bold"/>
              </a:rPr>
              <a:t>BART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62325" y="2809514"/>
            <a:ext cx="13630275" cy="396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Denoising Sequence-to-Sequence Pre-training for Natural Language Generation, Translation, and Comprehension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66268" y="3410323"/>
            <a:ext cx="642192" cy="642192"/>
            <a:chOff x="0" y="0"/>
            <a:chExt cx="856257" cy="856257"/>
          </a:xfrm>
        </p:grpSpPr>
        <p:sp>
          <p:nvSpPr>
            <p:cNvPr id="17" name="Freeform 17"/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2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52800" y="3498872"/>
            <a:ext cx="2594550" cy="4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 spc="-82" dirty="0">
                <a:solidFill>
                  <a:srgbClr val="272525"/>
                </a:solidFill>
                <a:latin typeface="Inter Bold"/>
              </a:rPr>
              <a:t>What is ODQA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372291" y="4639549"/>
            <a:ext cx="642175" cy="642174"/>
            <a:chOff x="0" y="0"/>
            <a:chExt cx="856234" cy="856234"/>
          </a:xfrm>
        </p:grpSpPr>
        <p:sp>
          <p:nvSpPr>
            <p:cNvPr id="22" name="Freeform 22"/>
            <p:cNvSpPr/>
            <p:nvPr/>
          </p:nvSpPr>
          <p:spPr>
            <a:xfrm>
              <a:off x="11557" y="11557"/>
              <a:ext cx="833120" cy="833248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3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351922" y="4714039"/>
            <a:ext cx="7684566" cy="85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733" spc="-82" dirty="0">
                <a:solidFill>
                  <a:srgbClr val="272525"/>
                </a:solidFill>
                <a:latin typeface="Inter Bold"/>
              </a:rPr>
              <a:t>Model Architecture of the Retriever Part of RAG</a:t>
            </a:r>
          </a:p>
          <a:p>
            <a:pPr algn="l">
              <a:lnSpc>
                <a:spcPts val="3417"/>
              </a:lnSpc>
            </a:pPr>
            <a:endParaRPr lang="en-US" sz="2733" spc="-82" dirty="0">
              <a:solidFill>
                <a:srgbClr val="272525"/>
              </a:solidFill>
              <a:latin typeface="Inte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96046" y="5207938"/>
            <a:ext cx="12155120" cy="8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1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Retrieval-Augmented Language Model Pre-Training</a:t>
            </a:r>
          </a:p>
          <a:p>
            <a:pPr algn="l">
              <a:lnSpc>
                <a:spcPts val="3512"/>
              </a:lnSpc>
            </a:pPr>
            <a:endParaRPr lang="en-US" sz="2000" spc="-43" dirty="0">
              <a:solidFill>
                <a:srgbClr val="272525"/>
              </a:solidFill>
              <a:latin typeface="Inte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96046" y="5641110"/>
            <a:ext cx="12107495" cy="841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7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Dense Passage Retrieval for Open-Domain Question Answering</a:t>
            </a:r>
          </a:p>
          <a:p>
            <a:pPr algn="l">
              <a:lnSpc>
                <a:spcPts val="3498"/>
              </a:lnSpc>
            </a:pPr>
            <a:endParaRPr lang="en-US" sz="2000" spc="-43" dirty="0">
              <a:solidFill>
                <a:srgbClr val="272525"/>
              </a:solidFill>
              <a:latin typeface="Inter"/>
            </a:endParaRPr>
          </a:p>
        </p:txBody>
      </p:sp>
      <p:grpSp>
        <p:nvGrpSpPr>
          <p:cNvPr id="28" name="Group 21">
            <a:extLst>
              <a:ext uri="{FF2B5EF4-FFF2-40B4-BE49-F238E27FC236}">
                <a16:creationId xmlns:a16="http://schemas.microsoft.com/office/drawing/2014/main" id="{3888233B-3412-48FB-CFA7-BF97ABA242D7}"/>
              </a:ext>
            </a:extLst>
          </p:cNvPr>
          <p:cNvGrpSpPr/>
          <p:nvPr/>
        </p:nvGrpSpPr>
        <p:grpSpPr>
          <a:xfrm>
            <a:off x="2357583" y="6131366"/>
            <a:ext cx="642192" cy="642192"/>
            <a:chOff x="0" y="0"/>
            <a:chExt cx="856257" cy="856257"/>
          </a:xfrm>
        </p:grpSpPr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13AC9DF-80FA-A0C7-3FA8-6B4628D70411}"/>
                </a:ext>
              </a:extLst>
            </p:cNvPr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4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EFB55FB7-5DF2-7FC3-501A-CF09DF66C48B}"/>
                </a:ext>
              </a:extLst>
            </p:cNvPr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TextBox 25">
            <a:extLst>
              <a:ext uri="{FF2B5EF4-FFF2-40B4-BE49-F238E27FC236}">
                <a16:creationId xmlns:a16="http://schemas.microsoft.com/office/drawing/2014/main" id="{ED37838B-FE1F-AD50-5163-A7E3692233D0}"/>
              </a:ext>
            </a:extLst>
          </p:cNvPr>
          <p:cNvSpPr txBox="1"/>
          <p:nvPr/>
        </p:nvSpPr>
        <p:spPr>
          <a:xfrm>
            <a:off x="3339524" y="6205856"/>
            <a:ext cx="8069606" cy="845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733" spc="-82" dirty="0">
                <a:solidFill>
                  <a:srgbClr val="272525"/>
                </a:solidFill>
                <a:latin typeface="Inter Bold"/>
              </a:rPr>
              <a:t>Model Architecture of the Generator Part of RAG</a:t>
            </a:r>
          </a:p>
          <a:p>
            <a:pPr algn="l">
              <a:lnSpc>
                <a:spcPts val="3417"/>
              </a:lnSpc>
            </a:pPr>
            <a:endParaRPr lang="en-US" sz="2733" spc="-82" dirty="0">
              <a:solidFill>
                <a:srgbClr val="272525"/>
              </a:solidFill>
              <a:latin typeface="Inter Bold"/>
            </a:endParaRP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42DDD468-ADA5-079F-0935-3BC86A8CE30A}"/>
              </a:ext>
            </a:extLst>
          </p:cNvPr>
          <p:cNvSpPr txBox="1"/>
          <p:nvPr/>
        </p:nvSpPr>
        <p:spPr>
          <a:xfrm>
            <a:off x="3349049" y="6699755"/>
            <a:ext cx="12155120" cy="8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1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Retrieval-Augmented Generation for Knowledge-Intensive NLP Tasks</a:t>
            </a:r>
          </a:p>
          <a:p>
            <a:pPr algn="l">
              <a:lnSpc>
                <a:spcPts val="3512"/>
              </a:lnSpc>
            </a:pPr>
            <a:endParaRPr lang="en-US" sz="2000" spc="-43" dirty="0">
              <a:solidFill>
                <a:srgbClr val="272525"/>
              </a:solidFill>
              <a:latin typeface="Inter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16B813E3-A26B-21AC-DF88-A94358F857D6}"/>
              </a:ext>
            </a:extLst>
          </p:cNvPr>
          <p:cNvGrpSpPr/>
          <p:nvPr/>
        </p:nvGrpSpPr>
        <p:grpSpPr>
          <a:xfrm>
            <a:off x="2357583" y="7417970"/>
            <a:ext cx="642192" cy="642192"/>
            <a:chOff x="0" y="0"/>
            <a:chExt cx="856257" cy="856257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E1C652A9-5A8E-2A6F-AA28-E78C144535BB}"/>
                </a:ext>
              </a:extLst>
            </p:cNvPr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5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10025E5C-10D9-FD65-E54D-1E5D1507BCAB}"/>
                </a:ext>
              </a:extLst>
            </p:cNvPr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9" name="TextBox 25">
            <a:extLst>
              <a:ext uri="{FF2B5EF4-FFF2-40B4-BE49-F238E27FC236}">
                <a16:creationId xmlns:a16="http://schemas.microsoft.com/office/drawing/2014/main" id="{283887D4-6E3B-3392-C812-544A18CC2653}"/>
              </a:ext>
            </a:extLst>
          </p:cNvPr>
          <p:cNvSpPr txBox="1"/>
          <p:nvPr/>
        </p:nvSpPr>
        <p:spPr>
          <a:xfrm>
            <a:off x="3338892" y="7525052"/>
            <a:ext cx="8069606" cy="40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733" spc="-82" dirty="0">
                <a:solidFill>
                  <a:srgbClr val="272525"/>
                </a:solidFill>
                <a:latin typeface="Inter Bold"/>
              </a:rPr>
              <a:t>Comparison of Rag &amp; Rag end2end</a:t>
            </a:r>
          </a:p>
        </p:txBody>
      </p:sp>
      <p:sp>
        <p:nvSpPr>
          <p:cNvPr id="40" name="TextBox 26">
            <a:extLst>
              <a:ext uri="{FF2B5EF4-FFF2-40B4-BE49-F238E27FC236}">
                <a16:creationId xmlns:a16="http://schemas.microsoft.com/office/drawing/2014/main" id="{A7D662FE-8809-D1A4-CBD5-AF07389EA3F1}"/>
              </a:ext>
            </a:extLst>
          </p:cNvPr>
          <p:cNvSpPr txBox="1"/>
          <p:nvPr/>
        </p:nvSpPr>
        <p:spPr>
          <a:xfrm>
            <a:off x="3348416" y="8018951"/>
            <a:ext cx="14442509" cy="84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1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Improving the Domain Adaptation of Retrieval Augmented Generation (RAG) Models for Open Domain Question Answering</a:t>
            </a:r>
          </a:p>
          <a:p>
            <a:pPr algn="l">
              <a:lnSpc>
                <a:spcPts val="3512"/>
              </a:lnSpc>
            </a:pPr>
            <a:endParaRPr lang="en-US" sz="2000" spc="-43" dirty="0">
              <a:solidFill>
                <a:srgbClr val="272525"/>
              </a:solidFill>
              <a:latin typeface="Inter"/>
            </a:endParaRPr>
          </a:p>
        </p:txBody>
      </p:sp>
      <p:grpSp>
        <p:nvGrpSpPr>
          <p:cNvPr id="13" name="Group 21">
            <a:extLst>
              <a:ext uri="{FF2B5EF4-FFF2-40B4-BE49-F238E27FC236}">
                <a16:creationId xmlns:a16="http://schemas.microsoft.com/office/drawing/2014/main" id="{5CAA3258-D1C8-0994-18B8-875E6B5D8497}"/>
              </a:ext>
            </a:extLst>
          </p:cNvPr>
          <p:cNvGrpSpPr/>
          <p:nvPr/>
        </p:nvGrpSpPr>
        <p:grpSpPr>
          <a:xfrm>
            <a:off x="2374936" y="8600541"/>
            <a:ext cx="642192" cy="642192"/>
            <a:chOff x="0" y="0"/>
            <a:chExt cx="856257" cy="856257"/>
          </a:xfrm>
        </p:grpSpPr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CD00B6AE-BEBE-F307-4B91-172765FE1046}"/>
                </a:ext>
              </a:extLst>
            </p:cNvPr>
            <p:cNvSpPr/>
            <p:nvPr/>
          </p:nvSpPr>
          <p:spPr>
            <a:xfrm>
              <a:off x="11557" y="11557"/>
              <a:ext cx="833120" cy="833247"/>
            </a:xfrm>
            <a:custGeom>
              <a:avLst/>
              <a:gdLst/>
              <a:ahLst/>
              <a:cxnLst/>
              <a:rect l="l" t="t" r="r" b="b"/>
              <a:pathLst>
                <a:path w="833120" h="833247">
                  <a:moveTo>
                    <a:pt x="0" y="166624"/>
                  </a:moveTo>
                  <a:cubicBezTo>
                    <a:pt x="0" y="74549"/>
                    <a:pt x="74549" y="0"/>
                    <a:pt x="166624" y="0"/>
                  </a:cubicBezTo>
                  <a:lnTo>
                    <a:pt x="666496" y="0"/>
                  </a:lnTo>
                  <a:cubicBezTo>
                    <a:pt x="758571" y="0"/>
                    <a:pt x="833120" y="74549"/>
                    <a:pt x="833120" y="166624"/>
                  </a:cubicBezTo>
                  <a:lnTo>
                    <a:pt x="833120" y="666496"/>
                  </a:lnTo>
                  <a:cubicBezTo>
                    <a:pt x="833120" y="758571"/>
                    <a:pt x="758571" y="833120"/>
                    <a:pt x="666496" y="833120"/>
                  </a:cubicBezTo>
                  <a:lnTo>
                    <a:pt x="166624" y="833120"/>
                  </a:lnTo>
                  <a:cubicBezTo>
                    <a:pt x="74549" y="833247"/>
                    <a:pt x="0" y="758571"/>
                    <a:pt x="0" y="666496"/>
                  </a:cubicBezTo>
                  <a:close/>
                </a:path>
              </a:pathLst>
            </a:custGeom>
            <a:solidFill>
              <a:srgbClr val="F8DECF"/>
            </a:solidFill>
          </p:spPr>
          <p:txBody>
            <a:bodyPr anchor="ctr"/>
            <a:lstStyle/>
            <a:p>
              <a:pPr algn="ctr"/>
              <a:r>
                <a:rPr lang="en-US" altLang="ko-KR" sz="3200" dirty="0">
                  <a:latin typeface="Inter Bold" panose="020B0600000101010101" charset="0"/>
                  <a:ea typeface="Inter Bold" panose="020B0600000101010101" charset="0"/>
                </a:rPr>
                <a:t>6</a:t>
              </a:r>
              <a:endParaRPr lang="ko-KR" altLang="en-US" sz="3200" dirty="0">
                <a:latin typeface="Inter Bold" panose="020B0600000101010101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C78C03C-6D54-A1C3-D554-A29593F6B9F3}"/>
                </a:ext>
              </a:extLst>
            </p:cNvPr>
            <p:cNvSpPr/>
            <p:nvPr/>
          </p:nvSpPr>
          <p:spPr>
            <a:xfrm>
              <a:off x="0" y="0"/>
              <a:ext cx="856234" cy="856234"/>
            </a:xfrm>
            <a:custGeom>
              <a:avLst/>
              <a:gdLst/>
              <a:ahLst/>
              <a:cxnLst/>
              <a:rect l="l" t="t" r="r" b="b"/>
              <a:pathLst>
                <a:path w="856234" h="856234">
                  <a:moveTo>
                    <a:pt x="0" y="178181"/>
                  </a:moveTo>
                  <a:cubicBezTo>
                    <a:pt x="0" y="79756"/>
                    <a:pt x="79756" y="0"/>
                    <a:pt x="178181" y="0"/>
                  </a:cubicBez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lnTo>
                    <a:pt x="678053" y="11557"/>
                  </a:lnTo>
                  <a:lnTo>
                    <a:pt x="678053" y="0"/>
                  </a:lnTo>
                  <a:cubicBezTo>
                    <a:pt x="776478" y="0"/>
                    <a:pt x="856234" y="79756"/>
                    <a:pt x="856234" y="178181"/>
                  </a:cubicBezTo>
                  <a:lnTo>
                    <a:pt x="856234" y="678053"/>
                  </a:lnTo>
                  <a:lnTo>
                    <a:pt x="844677" y="678053"/>
                  </a:lnTo>
                  <a:lnTo>
                    <a:pt x="856234" y="678053"/>
                  </a:lnTo>
                  <a:cubicBezTo>
                    <a:pt x="856234" y="776478"/>
                    <a:pt x="776478" y="856234"/>
                    <a:pt x="678053" y="856234"/>
                  </a:cubicBezTo>
                  <a:lnTo>
                    <a:pt x="678053" y="844677"/>
                  </a:lnTo>
                  <a:lnTo>
                    <a:pt x="678053" y="856234"/>
                  </a:lnTo>
                  <a:lnTo>
                    <a:pt x="178181" y="856234"/>
                  </a:lnTo>
                  <a:lnTo>
                    <a:pt x="178181" y="844677"/>
                  </a:lnTo>
                  <a:lnTo>
                    <a:pt x="178181" y="856234"/>
                  </a:lnTo>
                  <a:cubicBezTo>
                    <a:pt x="79756" y="856234"/>
                    <a:pt x="0" y="776478"/>
                    <a:pt x="0" y="678053"/>
                  </a:cubicBezTo>
                  <a:lnTo>
                    <a:pt x="0" y="178181"/>
                  </a:lnTo>
                  <a:lnTo>
                    <a:pt x="11557" y="178181"/>
                  </a:lnTo>
                  <a:lnTo>
                    <a:pt x="0" y="178181"/>
                  </a:lnTo>
                  <a:moveTo>
                    <a:pt x="22987" y="178181"/>
                  </a:moveTo>
                  <a:lnTo>
                    <a:pt x="22987" y="678053"/>
                  </a:lnTo>
                  <a:lnTo>
                    <a:pt x="11557" y="678053"/>
                  </a:lnTo>
                  <a:lnTo>
                    <a:pt x="23114" y="678053"/>
                  </a:lnTo>
                  <a:cubicBezTo>
                    <a:pt x="23114" y="763778"/>
                    <a:pt x="92583" y="833247"/>
                    <a:pt x="178308" y="833247"/>
                  </a:cubicBezTo>
                  <a:lnTo>
                    <a:pt x="678053" y="833247"/>
                  </a:lnTo>
                  <a:cubicBezTo>
                    <a:pt x="763778" y="833247"/>
                    <a:pt x="833247" y="763778"/>
                    <a:pt x="833247" y="678053"/>
                  </a:cubicBezTo>
                  <a:lnTo>
                    <a:pt x="833247" y="178181"/>
                  </a:lnTo>
                  <a:lnTo>
                    <a:pt x="844804" y="178181"/>
                  </a:lnTo>
                  <a:lnTo>
                    <a:pt x="833247" y="178181"/>
                  </a:lnTo>
                  <a:cubicBezTo>
                    <a:pt x="833247" y="92456"/>
                    <a:pt x="763778" y="22987"/>
                    <a:pt x="678053" y="22987"/>
                  </a:cubicBezTo>
                  <a:lnTo>
                    <a:pt x="178181" y="22987"/>
                  </a:lnTo>
                  <a:lnTo>
                    <a:pt x="178181" y="11557"/>
                  </a:lnTo>
                  <a:lnTo>
                    <a:pt x="178181" y="23114"/>
                  </a:lnTo>
                  <a:cubicBezTo>
                    <a:pt x="92456" y="22987"/>
                    <a:pt x="22987" y="92456"/>
                    <a:pt x="22987" y="178181"/>
                  </a:cubicBezTo>
                  <a:close/>
                </a:path>
              </a:pathLst>
            </a:custGeom>
            <a:solidFill>
              <a:srgbClr val="C0C1D7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1" name="TextBox 25">
            <a:extLst>
              <a:ext uri="{FF2B5EF4-FFF2-40B4-BE49-F238E27FC236}">
                <a16:creationId xmlns:a16="http://schemas.microsoft.com/office/drawing/2014/main" id="{6EA54604-49B4-FA2D-DF29-07E3FAD24AED}"/>
              </a:ext>
            </a:extLst>
          </p:cNvPr>
          <p:cNvSpPr txBox="1"/>
          <p:nvPr/>
        </p:nvSpPr>
        <p:spPr>
          <a:xfrm>
            <a:off x="3356245" y="8707623"/>
            <a:ext cx="8069606" cy="409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733" spc="-82" dirty="0" err="1">
                <a:solidFill>
                  <a:srgbClr val="272525"/>
                </a:solidFill>
                <a:latin typeface="Inter Bold"/>
              </a:rPr>
              <a:t>LoRA</a:t>
            </a:r>
            <a:endParaRPr lang="en-US" sz="2733" spc="-82" dirty="0">
              <a:solidFill>
                <a:srgbClr val="272525"/>
              </a:solidFill>
              <a:latin typeface="Inter Bold"/>
            </a:endParaRPr>
          </a:p>
        </p:txBody>
      </p:sp>
      <p:sp>
        <p:nvSpPr>
          <p:cNvPr id="34" name="TextBox 26">
            <a:extLst>
              <a:ext uri="{FF2B5EF4-FFF2-40B4-BE49-F238E27FC236}">
                <a16:creationId xmlns:a16="http://schemas.microsoft.com/office/drawing/2014/main" id="{F7069A00-9D15-5178-05D8-F9F1F77C65C2}"/>
              </a:ext>
            </a:extLst>
          </p:cNvPr>
          <p:cNvSpPr txBox="1"/>
          <p:nvPr/>
        </p:nvSpPr>
        <p:spPr>
          <a:xfrm>
            <a:off x="3365769" y="9201522"/>
            <a:ext cx="14442509" cy="845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11"/>
              </a:lnSpc>
            </a:pPr>
            <a:r>
              <a:rPr lang="en-US" sz="2000" spc="-43" dirty="0">
                <a:solidFill>
                  <a:srgbClr val="272525"/>
                </a:solidFill>
                <a:latin typeface="Inter"/>
              </a:rPr>
              <a:t>Low-Rank Adaptation of Large Language Models</a:t>
            </a:r>
          </a:p>
          <a:p>
            <a:pPr algn="l">
              <a:lnSpc>
                <a:spcPts val="3512"/>
              </a:lnSpc>
            </a:pPr>
            <a:endParaRPr lang="en-US" sz="2000" spc="-43" dirty="0">
              <a:solidFill>
                <a:srgbClr val="272525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roup 2">
            <a:extLst>
              <a:ext uri="{FF2B5EF4-FFF2-40B4-BE49-F238E27FC236}">
                <a16:creationId xmlns:a16="http://schemas.microsoft.com/office/drawing/2014/main" id="{007CA221-7526-1ED2-41A8-6808A1B7EE67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1148" name="Freeform 3">
              <a:extLst>
                <a:ext uri="{FF2B5EF4-FFF2-40B4-BE49-F238E27FC236}">
                  <a16:creationId xmlns:a16="http://schemas.microsoft.com/office/drawing/2014/main" id="{9066E324-7800-DA83-A6DB-DA44FD0395A0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49" name="TextBox 4">
              <a:extLst>
                <a:ext uri="{FF2B5EF4-FFF2-40B4-BE49-F238E27FC236}">
                  <a16:creationId xmlns:a16="http://schemas.microsoft.com/office/drawing/2014/main" id="{547B06AB-96C3-9778-7BA3-27E8A9A4EC82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Beam Search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68606A60-D293-EBAA-29FB-2A86E438BDCD}"/>
              </a:ext>
            </a:extLst>
          </p:cNvPr>
          <p:cNvSpPr/>
          <p:nvPr/>
        </p:nvSpPr>
        <p:spPr>
          <a:xfrm>
            <a:off x="6128590" y="5813363"/>
            <a:ext cx="7663608" cy="158824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Decoder</a:t>
            </a:r>
            <a:endParaRPr lang="ko-KR" altLang="en-US" sz="2000" b="1" dirty="0">
              <a:solidFill>
                <a:schemeClr val="tx2"/>
              </a:solidFill>
            </a:endParaRPr>
          </a:p>
        </p:txBody>
      </p:sp>
      <p:sp>
        <p:nvSpPr>
          <p:cNvPr id="1037" name="사각형: 둥근 모서리 1036">
            <a:extLst>
              <a:ext uri="{FF2B5EF4-FFF2-40B4-BE49-F238E27FC236}">
                <a16:creationId xmlns:a16="http://schemas.microsoft.com/office/drawing/2014/main" id="{D34E43C1-0C72-C480-62EA-6102B71DCA41}"/>
              </a:ext>
            </a:extLst>
          </p:cNvPr>
          <p:cNvSpPr/>
          <p:nvPr/>
        </p:nvSpPr>
        <p:spPr>
          <a:xfrm>
            <a:off x="1799497" y="6005965"/>
            <a:ext cx="3245965" cy="121112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</a:rPr>
              <a:t>Encoder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A122CF3A-E9E8-A47F-976C-9732460168D3}"/>
              </a:ext>
            </a:extLst>
          </p:cNvPr>
          <p:cNvCxnSpPr>
            <a:cxnSpLocks/>
            <a:stCxn id="1037" idx="3"/>
            <a:endCxn id="1036" idx="1"/>
          </p:cNvCxnSpPr>
          <p:nvPr/>
        </p:nvCxnSpPr>
        <p:spPr>
          <a:xfrm flipV="1">
            <a:off x="5045462" y="6607486"/>
            <a:ext cx="1083128" cy="4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9" name="직선 화살표 연결선 1038">
            <a:extLst>
              <a:ext uri="{FF2B5EF4-FFF2-40B4-BE49-F238E27FC236}">
                <a16:creationId xmlns:a16="http://schemas.microsoft.com/office/drawing/2014/main" id="{13AF037D-572B-9367-2700-2F208D0EC227}"/>
              </a:ext>
            </a:extLst>
          </p:cNvPr>
          <p:cNvCxnSpPr>
            <a:cxnSpLocks/>
            <a:endCxn id="1037" idx="2"/>
          </p:cNvCxnSpPr>
          <p:nvPr/>
        </p:nvCxnSpPr>
        <p:spPr>
          <a:xfrm flipV="1">
            <a:off x="3422480" y="7217093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0" name="TextBox 1039">
            <a:extLst>
              <a:ext uri="{FF2B5EF4-FFF2-40B4-BE49-F238E27FC236}">
                <a16:creationId xmlns:a16="http://schemas.microsoft.com/office/drawing/2014/main" id="{E4B650EF-DE58-1C29-0636-F7E1DB568F99}"/>
              </a:ext>
            </a:extLst>
          </p:cNvPr>
          <p:cNvSpPr txBox="1"/>
          <p:nvPr/>
        </p:nvSpPr>
        <p:spPr>
          <a:xfrm>
            <a:off x="5770982" y="7520140"/>
            <a:ext cx="168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&lt;START&gt;</a:t>
            </a:r>
            <a:endParaRPr lang="ko-KR" altLang="en-US" sz="280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39B573B6-5190-1D15-842B-9E7E441773AA}"/>
              </a:ext>
            </a:extLst>
          </p:cNvPr>
          <p:cNvSpPr txBox="1"/>
          <p:nvPr/>
        </p:nvSpPr>
        <p:spPr>
          <a:xfrm>
            <a:off x="6336552" y="5232311"/>
            <a:ext cx="452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</a:t>
            </a:r>
            <a:endParaRPr lang="ko-KR" altLang="en-US" sz="2800" dirty="0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62553F09-97BB-FD55-AC0C-7EEE77C94DB7}"/>
              </a:ext>
            </a:extLst>
          </p:cNvPr>
          <p:cNvSpPr txBox="1"/>
          <p:nvPr/>
        </p:nvSpPr>
        <p:spPr>
          <a:xfrm>
            <a:off x="7514764" y="7470841"/>
            <a:ext cx="453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</a:t>
            </a:r>
            <a:endParaRPr lang="ko-KR" altLang="en-US" sz="2800" dirty="0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865D12CB-BD75-8726-23E4-0D0679649078}"/>
              </a:ext>
            </a:extLst>
          </p:cNvPr>
          <p:cNvSpPr txBox="1"/>
          <p:nvPr/>
        </p:nvSpPr>
        <p:spPr>
          <a:xfrm>
            <a:off x="7355017" y="5229352"/>
            <a:ext cx="127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</a:t>
            </a:r>
            <a:endParaRPr lang="ko-KR" altLang="en-US" dirty="0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A04D3A8D-D64E-6474-178A-876D0A7CC51A}"/>
              </a:ext>
            </a:extLst>
          </p:cNvPr>
          <p:cNvSpPr txBox="1"/>
          <p:nvPr/>
        </p:nvSpPr>
        <p:spPr>
          <a:xfrm>
            <a:off x="9726291" y="7439960"/>
            <a:ext cx="9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</a:t>
            </a:r>
            <a:endParaRPr lang="ko-KR" altLang="en-US" dirty="0"/>
          </a:p>
        </p:txBody>
      </p:sp>
      <p:cxnSp>
        <p:nvCxnSpPr>
          <p:cNvPr id="1045" name="연결선: 구부러짐 1044">
            <a:extLst>
              <a:ext uri="{FF2B5EF4-FFF2-40B4-BE49-F238E27FC236}">
                <a16:creationId xmlns:a16="http://schemas.microsoft.com/office/drawing/2014/main" id="{C3431D8C-7B04-D6FC-F391-85A5CABB74A7}"/>
              </a:ext>
            </a:extLst>
          </p:cNvPr>
          <p:cNvCxnSpPr>
            <a:cxnSpLocks/>
            <a:stCxn id="1054" idx="0"/>
            <a:endCxn id="1058" idx="2"/>
          </p:cNvCxnSpPr>
          <p:nvPr/>
        </p:nvCxnSpPr>
        <p:spPr>
          <a:xfrm rot="16200000" flipH="1">
            <a:off x="5360255" y="5968096"/>
            <a:ext cx="3588849" cy="1232366"/>
          </a:xfrm>
          <a:prstGeom prst="curvedConnector5">
            <a:avLst>
              <a:gd name="adj1" fmla="val -12829"/>
              <a:gd name="adj2" fmla="val 37459"/>
              <a:gd name="adj3" fmla="val 11103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7E82300-24FC-CE50-7F5C-97C9F1588561}"/>
              </a:ext>
            </a:extLst>
          </p:cNvPr>
          <p:cNvSpPr txBox="1"/>
          <p:nvPr/>
        </p:nvSpPr>
        <p:spPr>
          <a:xfrm>
            <a:off x="9286453" y="5251791"/>
            <a:ext cx="193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</a:t>
            </a:r>
            <a:endParaRPr lang="ko-KR" altLang="en-US" sz="2400" dirty="0"/>
          </a:p>
        </p:txBody>
      </p:sp>
      <p:cxnSp>
        <p:nvCxnSpPr>
          <p:cNvPr id="1047" name="연결선: 구부러짐 1046">
            <a:extLst>
              <a:ext uri="{FF2B5EF4-FFF2-40B4-BE49-F238E27FC236}">
                <a16:creationId xmlns:a16="http://schemas.microsoft.com/office/drawing/2014/main" id="{BBE069A1-495A-F301-5AE3-B7685C3C1FB9}"/>
              </a:ext>
            </a:extLst>
          </p:cNvPr>
          <p:cNvCxnSpPr>
            <a:cxnSpLocks/>
            <a:stCxn id="1063" idx="0"/>
            <a:endCxn id="1083" idx="2"/>
          </p:cNvCxnSpPr>
          <p:nvPr/>
        </p:nvCxnSpPr>
        <p:spPr>
          <a:xfrm rot="16200000" flipH="1">
            <a:off x="6696418" y="4993287"/>
            <a:ext cx="4467330" cy="2377577"/>
          </a:xfrm>
          <a:prstGeom prst="curvedConnector5">
            <a:avLst>
              <a:gd name="adj1" fmla="val -17514"/>
              <a:gd name="adj2" fmla="val 46247"/>
              <a:gd name="adj3" fmla="val 1154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TextBox 1047">
            <a:extLst>
              <a:ext uri="{FF2B5EF4-FFF2-40B4-BE49-F238E27FC236}">
                <a16:creationId xmlns:a16="http://schemas.microsoft.com/office/drawing/2014/main" id="{7CB2C0C8-8DF7-AC99-0144-F7C33231C3E1}"/>
              </a:ext>
            </a:extLst>
          </p:cNvPr>
          <p:cNvSpPr txBox="1"/>
          <p:nvPr/>
        </p:nvSpPr>
        <p:spPr>
          <a:xfrm>
            <a:off x="815913" y="7950083"/>
            <a:ext cx="4825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What is the weather like today?</a:t>
            </a:r>
            <a:endParaRPr lang="ko-KR" altLang="en-US" sz="2800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026CD02C-243F-768D-7752-BED485E8C262}"/>
              </a:ext>
            </a:extLst>
          </p:cNvPr>
          <p:cNvSpPr txBox="1"/>
          <p:nvPr/>
        </p:nvSpPr>
        <p:spPr>
          <a:xfrm>
            <a:off x="14643581" y="6061059"/>
            <a:ext cx="2706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 today</a:t>
            </a:r>
            <a:endParaRPr lang="ko-KR" altLang="en-US" sz="2400" dirty="0"/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F96E9E03-D246-C51D-E71D-10C5B3CD85EE}"/>
              </a:ext>
            </a:extLst>
          </p:cNvPr>
          <p:cNvSpPr txBox="1"/>
          <p:nvPr/>
        </p:nvSpPr>
        <p:spPr>
          <a:xfrm>
            <a:off x="6142072" y="4789855"/>
            <a:ext cx="79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</a:t>
            </a:r>
            <a:endParaRPr lang="ko-KR" altLang="en-US" sz="2800" dirty="0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7F3C86FF-4E44-7BCF-2911-D9EA60E64EFD}"/>
              </a:ext>
            </a:extLst>
          </p:cNvPr>
          <p:cNvSpPr txBox="1"/>
          <p:nvPr/>
        </p:nvSpPr>
        <p:spPr>
          <a:xfrm>
            <a:off x="7374438" y="7855484"/>
            <a:ext cx="79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</a:t>
            </a:r>
            <a:endParaRPr lang="ko-KR" altLang="en-US" sz="2800" dirty="0"/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322E87D5-9F4C-C87E-94DB-56D5B501A7B7}"/>
              </a:ext>
            </a:extLst>
          </p:cNvPr>
          <p:cNvSpPr txBox="1"/>
          <p:nvPr/>
        </p:nvSpPr>
        <p:spPr>
          <a:xfrm>
            <a:off x="7225095" y="4848104"/>
            <a:ext cx="1270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like</a:t>
            </a:r>
            <a:endParaRPr lang="ko-KR" altLang="en-US" dirty="0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C5727B1C-2983-7020-17CC-AF1710ED651C}"/>
              </a:ext>
            </a:extLst>
          </p:cNvPr>
          <p:cNvSpPr txBox="1"/>
          <p:nvPr/>
        </p:nvSpPr>
        <p:spPr>
          <a:xfrm>
            <a:off x="6842476" y="4380533"/>
            <a:ext cx="2093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</a:t>
            </a:r>
            <a:endParaRPr lang="ko-KR" altLang="en-US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D9DE0889-D7DD-332D-A8FB-DB5B2BAD7AA2}"/>
              </a:ext>
            </a:extLst>
          </p:cNvPr>
          <p:cNvSpPr txBox="1"/>
          <p:nvPr/>
        </p:nvSpPr>
        <p:spPr>
          <a:xfrm>
            <a:off x="6891296" y="3948410"/>
            <a:ext cx="1699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</a:t>
            </a:r>
            <a:r>
              <a:rPr lang="en-US" altLang="ko-KR" sz="2800" dirty="0" err="1"/>
              <a:t>rainny</a:t>
            </a:r>
            <a:endParaRPr lang="ko-KR" altLang="en-US" dirty="0"/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225800FB-0BDE-BF6F-6A90-1F67D50B9239}"/>
              </a:ext>
            </a:extLst>
          </p:cNvPr>
          <p:cNvSpPr txBox="1"/>
          <p:nvPr/>
        </p:nvSpPr>
        <p:spPr>
          <a:xfrm>
            <a:off x="9090419" y="7892520"/>
            <a:ext cx="205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</a:t>
            </a:r>
            <a:endParaRPr lang="ko-KR" altLang="en-US" dirty="0"/>
          </a:p>
        </p:txBody>
      </p:sp>
      <p:sp>
        <p:nvSpPr>
          <p:cNvPr id="1090" name="곱하기 기호 1089">
            <a:extLst>
              <a:ext uri="{FF2B5EF4-FFF2-40B4-BE49-F238E27FC236}">
                <a16:creationId xmlns:a16="http://schemas.microsoft.com/office/drawing/2014/main" id="{A9186032-3DA8-551E-8186-B99C141E8769}"/>
              </a:ext>
            </a:extLst>
          </p:cNvPr>
          <p:cNvSpPr/>
          <p:nvPr/>
        </p:nvSpPr>
        <p:spPr>
          <a:xfrm>
            <a:off x="7384983" y="3892937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1" name="곱하기 기호 1090">
            <a:extLst>
              <a:ext uri="{FF2B5EF4-FFF2-40B4-BE49-F238E27FC236}">
                <a16:creationId xmlns:a16="http://schemas.microsoft.com/office/drawing/2014/main" id="{CC82E9C0-EF9D-36DD-25E6-0FD0D245F186}"/>
              </a:ext>
            </a:extLst>
          </p:cNvPr>
          <p:cNvSpPr/>
          <p:nvPr/>
        </p:nvSpPr>
        <p:spPr>
          <a:xfrm>
            <a:off x="7375387" y="4769018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4874BC7C-3420-A0F2-4EFE-E1CF4D5466DD}"/>
              </a:ext>
            </a:extLst>
          </p:cNvPr>
          <p:cNvSpPr txBox="1"/>
          <p:nvPr/>
        </p:nvSpPr>
        <p:spPr>
          <a:xfrm>
            <a:off x="9411121" y="4762992"/>
            <a:ext cx="2096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hot</a:t>
            </a:r>
            <a:endParaRPr lang="ko-KR" altLang="en-US" sz="2400" dirty="0"/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8D0696A8-E56B-ECEA-C6AC-A5D17DE6E811}"/>
              </a:ext>
            </a:extLst>
          </p:cNvPr>
          <p:cNvSpPr txBox="1"/>
          <p:nvPr/>
        </p:nvSpPr>
        <p:spPr>
          <a:xfrm>
            <a:off x="8880585" y="4338475"/>
            <a:ext cx="258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like</a:t>
            </a:r>
            <a:endParaRPr lang="ko-KR" altLang="en-US" sz="2400" dirty="0"/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2154C730-D35A-4F5C-AF6A-B572B1E0FC91}"/>
              </a:ext>
            </a:extLst>
          </p:cNvPr>
          <p:cNvSpPr txBox="1"/>
          <p:nvPr/>
        </p:nvSpPr>
        <p:spPr>
          <a:xfrm>
            <a:off x="11556089" y="7949672"/>
            <a:ext cx="23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is</a:t>
            </a:r>
            <a:endParaRPr lang="ko-KR" altLang="en-US" sz="2400" dirty="0"/>
          </a:p>
        </p:txBody>
      </p:sp>
      <p:sp>
        <p:nvSpPr>
          <p:cNvPr id="1098" name="곱하기 기호 1097">
            <a:extLst>
              <a:ext uri="{FF2B5EF4-FFF2-40B4-BE49-F238E27FC236}">
                <a16:creationId xmlns:a16="http://schemas.microsoft.com/office/drawing/2014/main" id="{E4B50162-32C4-1935-4688-B6D6A0A0AE2A}"/>
              </a:ext>
            </a:extLst>
          </p:cNvPr>
          <p:cNvSpPr/>
          <p:nvPr/>
        </p:nvSpPr>
        <p:spPr>
          <a:xfrm>
            <a:off x="9753897" y="4708432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15C4EF4B-67F0-0F55-2D95-BB6551067A12}"/>
              </a:ext>
            </a:extLst>
          </p:cNvPr>
          <p:cNvSpPr txBox="1"/>
          <p:nvPr/>
        </p:nvSpPr>
        <p:spPr>
          <a:xfrm>
            <a:off x="2209800" y="2546688"/>
            <a:ext cx="3645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2) Beam Search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6CBCAF27-70B1-861D-AD4E-0B3A295B0A00}"/>
              </a:ext>
            </a:extLst>
          </p:cNvPr>
          <p:cNvSpPr txBox="1"/>
          <p:nvPr/>
        </p:nvSpPr>
        <p:spPr>
          <a:xfrm>
            <a:off x="1847854" y="4909401"/>
            <a:ext cx="3645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Nanum Gothic Bold" panose="020B0600000101010101" charset="-127"/>
                <a:ea typeface="Nanum Gothic Bold" panose="020B0600000101010101" charset="-127"/>
              </a:rPr>
              <a:t>Beam size = 2</a:t>
            </a:r>
            <a:endParaRPr lang="ko-KR" altLang="en-US" sz="2000" dirty="0">
              <a:solidFill>
                <a:schemeClr val="accent6"/>
              </a:solidFill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19694F59-DD86-3947-3443-D393773099BD}"/>
              </a:ext>
            </a:extLst>
          </p:cNvPr>
          <p:cNvSpPr txBox="1"/>
          <p:nvPr/>
        </p:nvSpPr>
        <p:spPr>
          <a:xfrm>
            <a:off x="9022771" y="3935068"/>
            <a:ext cx="23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is</a:t>
            </a:r>
            <a:endParaRPr lang="ko-KR" altLang="en-US" sz="2400" dirty="0"/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A90209DF-C533-04C4-6D97-30EA07A261E9}"/>
              </a:ext>
            </a:extLst>
          </p:cNvPr>
          <p:cNvSpPr txBox="1"/>
          <p:nvPr/>
        </p:nvSpPr>
        <p:spPr>
          <a:xfrm>
            <a:off x="11734690" y="7533113"/>
            <a:ext cx="193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</a:t>
            </a:r>
            <a:endParaRPr lang="ko-KR" altLang="en-US" sz="2400" dirty="0"/>
          </a:p>
        </p:txBody>
      </p:sp>
      <p:sp>
        <p:nvSpPr>
          <p:cNvPr id="1145" name="TextBox 1144">
            <a:extLst>
              <a:ext uri="{FF2B5EF4-FFF2-40B4-BE49-F238E27FC236}">
                <a16:creationId xmlns:a16="http://schemas.microsoft.com/office/drawing/2014/main" id="{E90E7671-D264-2AC4-2835-ED82988C64A6}"/>
              </a:ext>
            </a:extLst>
          </p:cNvPr>
          <p:cNvSpPr txBox="1"/>
          <p:nvPr/>
        </p:nvSpPr>
        <p:spPr>
          <a:xfrm>
            <a:off x="14367037" y="6607485"/>
            <a:ext cx="333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is humid</a:t>
            </a:r>
            <a:endParaRPr lang="ko-KR" altLang="en-US" sz="2400" dirty="0"/>
          </a:p>
        </p:txBody>
      </p:sp>
      <p:sp>
        <p:nvSpPr>
          <p:cNvPr id="1097" name="곱하기 기호 1096">
            <a:extLst>
              <a:ext uri="{FF2B5EF4-FFF2-40B4-BE49-F238E27FC236}">
                <a16:creationId xmlns:a16="http://schemas.microsoft.com/office/drawing/2014/main" id="{85F23E30-9EB3-5F30-6811-71E1423F8415}"/>
              </a:ext>
            </a:extLst>
          </p:cNvPr>
          <p:cNvSpPr/>
          <p:nvPr/>
        </p:nvSpPr>
        <p:spPr>
          <a:xfrm>
            <a:off x="9737327" y="4247439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51" name="직선 화살표 연결선 1150">
            <a:extLst>
              <a:ext uri="{FF2B5EF4-FFF2-40B4-BE49-F238E27FC236}">
                <a16:creationId xmlns:a16="http://schemas.microsoft.com/office/drawing/2014/main" id="{DA4A5246-5511-5B1A-1A92-F61D0E61CE74}"/>
              </a:ext>
            </a:extLst>
          </p:cNvPr>
          <p:cNvCxnSpPr>
            <a:cxnSpLocks/>
            <a:stCxn id="1036" idx="3"/>
          </p:cNvCxnSpPr>
          <p:nvPr/>
        </p:nvCxnSpPr>
        <p:spPr>
          <a:xfrm flipV="1">
            <a:off x="13792198" y="6607485"/>
            <a:ext cx="53867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5" name="연결선: 구부러짐 1154">
            <a:extLst>
              <a:ext uri="{FF2B5EF4-FFF2-40B4-BE49-F238E27FC236}">
                <a16:creationId xmlns:a16="http://schemas.microsoft.com/office/drawing/2014/main" id="{D4B2A430-992C-76B9-36CD-7D5364D585DE}"/>
              </a:ext>
            </a:extLst>
          </p:cNvPr>
          <p:cNvCxnSpPr>
            <a:stCxn id="1134" idx="0"/>
            <a:endCxn id="1095" idx="2"/>
          </p:cNvCxnSpPr>
          <p:nvPr/>
        </p:nvCxnSpPr>
        <p:spPr>
          <a:xfrm rot="16200000" flipH="1">
            <a:off x="9186848" y="4937321"/>
            <a:ext cx="4537824" cy="2533318"/>
          </a:xfrm>
          <a:prstGeom prst="curvedConnector5">
            <a:avLst>
              <a:gd name="adj1" fmla="val -18094"/>
              <a:gd name="adj2" fmla="val 48983"/>
              <a:gd name="adj3" fmla="val 11412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9" name="TextBox 1158">
            <a:extLst>
              <a:ext uri="{FF2B5EF4-FFF2-40B4-BE49-F238E27FC236}">
                <a16:creationId xmlns:a16="http://schemas.microsoft.com/office/drawing/2014/main" id="{61C7FF06-5FF1-3A66-76EA-D5FE76A75CDD}"/>
              </a:ext>
            </a:extLst>
          </p:cNvPr>
          <p:cNvSpPr txBox="1"/>
          <p:nvPr/>
        </p:nvSpPr>
        <p:spPr>
          <a:xfrm>
            <a:off x="11620572" y="3947957"/>
            <a:ext cx="333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is humid</a:t>
            </a:r>
            <a:endParaRPr lang="ko-KR" altLang="en-US" sz="2400" dirty="0"/>
          </a:p>
        </p:txBody>
      </p:sp>
      <p:sp>
        <p:nvSpPr>
          <p:cNvPr id="1160" name="TextBox 1159">
            <a:extLst>
              <a:ext uri="{FF2B5EF4-FFF2-40B4-BE49-F238E27FC236}">
                <a16:creationId xmlns:a16="http://schemas.microsoft.com/office/drawing/2014/main" id="{C955C0BE-9100-E5DA-EF1B-F7AB0BE65EE8}"/>
              </a:ext>
            </a:extLst>
          </p:cNvPr>
          <p:cNvSpPr txBox="1"/>
          <p:nvPr/>
        </p:nvSpPr>
        <p:spPr>
          <a:xfrm>
            <a:off x="11864723" y="4371004"/>
            <a:ext cx="333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The weather is cold</a:t>
            </a:r>
            <a:endParaRPr lang="ko-KR" altLang="en-US" sz="2400" dirty="0"/>
          </a:p>
        </p:txBody>
      </p:sp>
      <p:sp>
        <p:nvSpPr>
          <p:cNvPr id="1161" name="TextBox 1160">
            <a:extLst>
              <a:ext uri="{FF2B5EF4-FFF2-40B4-BE49-F238E27FC236}">
                <a16:creationId xmlns:a16="http://schemas.microsoft.com/office/drawing/2014/main" id="{6B5E5569-E352-5836-DBB5-7BF8F0690324}"/>
              </a:ext>
            </a:extLst>
          </p:cNvPr>
          <p:cNvSpPr txBox="1"/>
          <p:nvPr/>
        </p:nvSpPr>
        <p:spPr>
          <a:xfrm>
            <a:off x="11957830" y="5196297"/>
            <a:ext cx="2706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 today</a:t>
            </a:r>
            <a:endParaRPr lang="ko-KR" altLang="en-US" sz="2400" dirty="0"/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A6352D05-0946-D5D8-79F3-C444048B6787}"/>
              </a:ext>
            </a:extLst>
          </p:cNvPr>
          <p:cNvSpPr txBox="1"/>
          <p:nvPr/>
        </p:nvSpPr>
        <p:spPr>
          <a:xfrm>
            <a:off x="11808809" y="4797934"/>
            <a:ext cx="333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It is raining yesterday</a:t>
            </a:r>
            <a:endParaRPr lang="ko-KR" altLang="en-US" sz="2400" dirty="0"/>
          </a:p>
        </p:txBody>
      </p:sp>
      <p:sp>
        <p:nvSpPr>
          <p:cNvPr id="1163" name="곱하기 기호 1162">
            <a:extLst>
              <a:ext uri="{FF2B5EF4-FFF2-40B4-BE49-F238E27FC236}">
                <a16:creationId xmlns:a16="http://schemas.microsoft.com/office/drawing/2014/main" id="{1898B594-98D1-8F3F-ADBE-7BCECA43968F}"/>
              </a:ext>
            </a:extLst>
          </p:cNvPr>
          <p:cNvSpPr/>
          <p:nvPr/>
        </p:nvSpPr>
        <p:spPr>
          <a:xfrm>
            <a:off x="13061197" y="4281792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5" name="곱하기 기호 1164">
            <a:extLst>
              <a:ext uri="{FF2B5EF4-FFF2-40B4-BE49-F238E27FC236}">
                <a16:creationId xmlns:a16="http://schemas.microsoft.com/office/drawing/2014/main" id="{53FCAB09-6D4D-3A5E-DED6-91CDFBD4FC78}"/>
              </a:ext>
            </a:extLst>
          </p:cNvPr>
          <p:cNvSpPr/>
          <p:nvPr/>
        </p:nvSpPr>
        <p:spPr>
          <a:xfrm>
            <a:off x="13068978" y="4719338"/>
            <a:ext cx="729950" cy="711137"/>
          </a:xfrm>
          <a:prstGeom prst="mathMultiply">
            <a:avLst>
              <a:gd name="adj1" fmla="val 8166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708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49EBE-ADAF-2339-9BE5-EDACF54DD382}"/>
              </a:ext>
            </a:extLst>
          </p:cNvPr>
          <p:cNvSpPr txBox="1"/>
          <p:nvPr/>
        </p:nvSpPr>
        <p:spPr>
          <a:xfrm>
            <a:off x="2286000" y="3550898"/>
            <a:ext cx="10744200" cy="122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How to select documents that are similar to the initial Query(x), </a:t>
            </a:r>
            <a:r>
              <a:rPr lang="en-US" altLang="ko-KR" sz="2000" dirty="0" err="1">
                <a:latin typeface="Inter" panose="020B0600000101010101" charset="0"/>
                <a:ea typeface="Inter" panose="020B0600000101010101" charset="0"/>
              </a:rPr>
              <a:t>concate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 each document with Query(x), make a total of K forwards, and then marginalize them.</a:t>
            </a:r>
            <a:endParaRPr lang="ko-KR" altLang="en-US" sz="2000" dirty="0">
              <a:latin typeface="Inter" panose="020B0600000101010101" charset="0"/>
              <a:ea typeface="Nanum Gothic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A9930-3D79-381A-31B2-1B4E4B39239A}"/>
              </a:ext>
            </a:extLst>
          </p:cNvPr>
          <p:cNvSpPr txBox="1"/>
          <p:nvPr/>
        </p:nvSpPr>
        <p:spPr>
          <a:xfrm>
            <a:off x="1971858" y="2922415"/>
            <a:ext cx="45051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2) RAG</a:t>
            </a:r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Sequence Model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C6598-B8EB-6AEC-BA7E-105F3E0EE501}"/>
                  </a:ext>
                </a:extLst>
              </p:cNvPr>
              <p:cNvSpPr txBox="1"/>
              <p:nvPr/>
            </p:nvSpPr>
            <p:spPr>
              <a:xfrm>
                <a:off x="14554200" y="6565607"/>
                <a:ext cx="2667001" cy="863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𝑅𝑒𝑡𝑟𝑖𝑒𝑣𝑒𝑟</m:t>
                      </m:r>
                    </m:oMath>
                  </m:oMathPara>
                </a14:m>
                <a:endParaRPr lang="en-US" altLang="ko-KR" sz="2400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𝐺𝑒𝑛𝑒𝑟𝑎𝑡𝑜𝑟</m:t>
                      </m:r>
                    </m:oMath>
                  </m:oMathPara>
                </a14:m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C6598-B8EB-6AEC-BA7E-105F3E0EE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200" y="6565607"/>
                <a:ext cx="2667001" cy="863891"/>
              </a:xfrm>
              <a:prstGeom prst="rect">
                <a:avLst/>
              </a:prstGeom>
              <a:blipFill>
                <a:blip r:embed="rId2"/>
                <a:stretch>
                  <a:fillRect b="-49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EEB487-C061-3716-9422-6630959E53F8}"/>
                  </a:ext>
                </a:extLst>
              </p:cNvPr>
              <p:cNvSpPr txBox="1"/>
              <p:nvPr/>
            </p:nvSpPr>
            <p:spPr>
              <a:xfrm>
                <a:off x="1485277" y="7610324"/>
                <a:ext cx="16306802" cy="1361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RAG</m:t>
                      </m:r>
                      <m: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b="0" i="0" smtClean="0">
                          <a:latin typeface="Cambria Math" panose="02040503050406030204" pitchFamily="18" charset="0"/>
                        </a:rPr>
                        <m:t>Sequence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ko-K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𝑡𝑜𝑝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ko-KR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nary>
                            <m:naryPr>
                              <m:chr m:val="∏"/>
                              <m:ctrl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ko-KR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EEB487-C061-3716-9422-6630959E5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277" y="7610324"/>
                <a:ext cx="16306802" cy="1361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0AD6F913-F9FE-97BA-7A16-5C0892E448FC}"/>
              </a:ext>
            </a:extLst>
          </p:cNvPr>
          <p:cNvSpPr/>
          <p:nvPr/>
        </p:nvSpPr>
        <p:spPr>
          <a:xfrm>
            <a:off x="6858000" y="5448300"/>
            <a:ext cx="381000" cy="58965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F449E-9237-7214-B467-B1CE77756313}"/>
              </a:ext>
            </a:extLst>
          </p:cNvPr>
          <p:cNvSpPr txBox="1"/>
          <p:nvPr/>
        </p:nvSpPr>
        <p:spPr>
          <a:xfrm>
            <a:off x="5613308" y="6154119"/>
            <a:ext cx="363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 Gothic Bold" panose="020B0600000101010101" charset="-127"/>
                <a:ea typeface="Nanum Gothic Bold" panose="020B0600000101010101" charset="-127"/>
              </a:rPr>
              <a:t>Modifying Beam Search</a:t>
            </a:r>
          </a:p>
        </p:txBody>
      </p:sp>
    </p:spTree>
    <p:extLst>
      <p:ext uri="{BB962C8B-B14F-4D97-AF65-F5344CB8AC3E}">
        <p14:creationId xmlns:p14="http://schemas.microsoft.com/office/powerpoint/2010/main" val="427419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2">
            <a:extLst>
              <a:ext uri="{FF2B5EF4-FFF2-40B4-BE49-F238E27FC236}">
                <a16:creationId xmlns:a16="http://schemas.microsoft.com/office/drawing/2014/main" id="{B645D408-5E6E-19EE-1906-01B5CB6582E0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1931AC35-5DE6-FF9A-6841-B9073A0622F7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E5134F95-C939-9E21-3226-59B45AC5B0D4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DF0F17-45DC-7686-E6E2-E9E4C1B68E12}"/>
              </a:ext>
            </a:extLst>
          </p:cNvPr>
          <p:cNvSpPr txBox="1"/>
          <p:nvPr/>
        </p:nvSpPr>
        <p:spPr>
          <a:xfrm>
            <a:off x="1971858" y="2922415"/>
            <a:ext cx="4200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2) RAG</a:t>
            </a:r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Sequence Model</a:t>
            </a:r>
          </a:p>
          <a:p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635414F-886F-5B5E-1584-634DF505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471" y="4945995"/>
            <a:ext cx="6342620" cy="339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DBC827-8721-C6BD-5C40-A45C5C6B2427}"/>
              </a:ext>
            </a:extLst>
          </p:cNvPr>
          <p:cNvSpPr txBox="1"/>
          <p:nvPr/>
        </p:nvSpPr>
        <p:spPr>
          <a:xfrm>
            <a:off x="14691705" y="9363807"/>
            <a:ext cx="320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https://gbdai.tistory.com/67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52BB9BBC-AE86-739C-79DB-D26977664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t="3263" r="2906" b="7140"/>
          <a:stretch/>
        </p:blipFill>
        <p:spPr bwMode="auto">
          <a:xfrm>
            <a:off x="838200" y="3801042"/>
            <a:ext cx="10205283" cy="564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35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2BAD2-1A8A-8D28-9379-7AAE43F46849}"/>
              </a:ext>
            </a:extLst>
          </p:cNvPr>
          <p:cNvSpPr txBox="1"/>
          <p:nvPr/>
        </p:nvSpPr>
        <p:spPr>
          <a:xfrm>
            <a:off x="3800753" y="3841905"/>
            <a:ext cx="592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 Gothic Bold" panose="020B0600000101010101" charset="-127"/>
                <a:ea typeface="Nanum Gothic Bold" panose="020B0600000101010101" charset="-127"/>
              </a:rPr>
              <a:t>Unexplored passages exist during decoding</a:t>
            </a:r>
            <a:endParaRPr lang="ko-KR" altLang="en-US" sz="20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298F318-7862-358A-3C35-86600FCC9478}"/>
              </a:ext>
            </a:extLst>
          </p:cNvPr>
          <p:cNvSpPr/>
          <p:nvPr/>
        </p:nvSpPr>
        <p:spPr>
          <a:xfrm>
            <a:off x="9216887" y="3933533"/>
            <a:ext cx="511383" cy="30612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E6F73B-67F4-5FF9-D48C-B27CE1DF56C4}"/>
              </a:ext>
            </a:extLst>
          </p:cNvPr>
          <p:cNvSpPr txBox="1"/>
          <p:nvPr/>
        </p:nvSpPr>
        <p:spPr>
          <a:xfrm>
            <a:off x="10058400" y="3879266"/>
            <a:ext cx="5927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 Gothic Bold" panose="020B0600000101010101" charset="-127"/>
                <a:ea typeface="Nanum Gothic Bold" panose="020B0600000101010101" charset="-127"/>
              </a:rPr>
              <a:t>Treat unexplored passages as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9EDBA2-CDD9-C7D8-93AB-79E0D28B9862}"/>
              </a:ext>
            </a:extLst>
          </p:cNvPr>
          <p:cNvSpPr txBox="1"/>
          <p:nvPr/>
        </p:nvSpPr>
        <p:spPr>
          <a:xfrm>
            <a:off x="1971858" y="2922415"/>
            <a:ext cx="4200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2) RAG</a:t>
            </a:r>
            <a:r>
              <a:rPr lang="ko-KR" altLang="en-US" sz="2400" dirty="0">
                <a:latin typeface="Nanum Gothic Bold" panose="020B0600000101010101" charset="-127"/>
                <a:ea typeface="Nanum Gothic Bold" panose="020B0600000101010101" charset="-127"/>
              </a:rPr>
              <a:t> </a:t>
            </a:r>
            <a:r>
              <a:rPr lang="en-US" altLang="ko-KR" sz="2400" dirty="0">
                <a:latin typeface="Nanum Gothic Bold" panose="020B0600000101010101" charset="-127"/>
                <a:ea typeface="Nanum Gothic Bold" panose="020B0600000101010101" charset="-127"/>
              </a:rPr>
              <a:t>Sequence Model</a:t>
            </a: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D5F45-F46B-6220-C84A-BF4333204AF0}"/>
              </a:ext>
            </a:extLst>
          </p:cNvPr>
          <p:cNvSpPr txBox="1"/>
          <p:nvPr/>
        </p:nvSpPr>
        <p:spPr>
          <a:xfrm>
            <a:off x="14691705" y="9363807"/>
            <a:ext cx="320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https://gbdai.tistory.com/67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6D6126-D992-FBB7-147C-ECAA7E53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790844"/>
            <a:ext cx="80010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25A1041-5E9A-4CF3-BC69-8A9B072CD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396" y="4635643"/>
            <a:ext cx="6863004" cy="37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83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Retrieval-Augmented Generation for Knowledge-Intensive NLP Tasks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2D5F45-F46B-6220-C84A-BF4333204AF0}"/>
              </a:ext>
            </a:extLst>
          </p:cNvPr>
          <p:cNvSpPr txBox="1"/>
          <p:nvPr/>
        </p:nvSpPr>
        <p:spPr>
          <a:xfrm>
            <a:off x="7467600" y="9363807"/>
            <a:ext cx="1042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https://github.com/huggingface/transformers/blob/v4.20.1/src/transformers/models/rag/modeling_rag.py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088D25-33F5-2BD9-B387-31CD9AAB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59" y="2657330"/>
            <a:ext cx="8192701" cy="54967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60AD58-A4EC-1E52-529A-412E1208A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90" y="4267898"/>
            <a:ext cx="864614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5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 End2End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08614-1A36-B15D-0C9A-69B342DE23A4}"/>
              </a:ext>
            </a:extLst>
          </p:cNvPr>
          <p:cNvSpPr txBox="1"/>
          <p:nvPr/>
        </p:nvSpPr>
        <p:spPr>
          <a:xfrm>
            <a:off x="1837060" y="2847777"/>
            <a:ext cx="229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Nanum Gothic Bold" panose="020B0600000101010101" charset="-127"/>
                <a:ea typeface="Nanum Gothic Bold" panose="020B0600000101010101" charset="-127"/>
              </a:rPr>
              <a:t>연구 목적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9A81-A88B-1D0C-CE0E-52954F74F69A}"/>
              </a:ext>
            </a:extLst>
          </p:cNvPr>
          <p:cNvSpPr txBox="1"/>
          <p:nvPr/>
        </p:nvSpPr>
        <p:spPr>
          <a:xfrm>
            <a:off x="2456645" y="3554343"/>
            <a:ext cx="10210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dirty="0"/>
              <a:t>기존에 학습된 </a:t>
            </a:r>
            <a:r>
              <a:rPr lang="en-US" altLang="ko-KR" sz="2000" dirty="0"/>
              <a:t>Wikipedia</a:t>
            </a:r>
            <a:r>
              <a:rPr lang="ko-KR" altLang="en-US" sz="2000" dirty="0"/>
              <a:t>만이 아닌 우리가 원하는 특정 분야의 도메인에 대한 적응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9B88D-58E4-7659-E539-CF854C314EF8}"/>
              </a:ext>
            </a:extLst>
          </p:cNvPr>
          <p:cNvSpPr txBox="1"/>
          <p:nvPr/>
        </p:nvSpPr>
        <p:spPr>
          <a:xfrm>
            <a:off x="1874623" y="4381500"/>
            <a:ext cx="2295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Nanum Gothic Bold" panose="020B0600000101010101" charset="-127"/>
                <a:ea typeface="Nanum Gothic Bold" panose="020B0600000101010101" charset="-127"/>
              </a:rPr>
              <a:t>방안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CD495-F2A0-2662-F15A-FE9D57B1249E}"/>
              </a:ext>
            </a:extLst>
          </p:cNvPr>
          <p:cNvSpPr txBox="1"/>
          <p:nvPr/>
        </p:nvSpPr>
        <p:spPr>
          <a:xfrm>
            <a:off x="2469523" y="4953942"/>
            <a:ext cx="12560121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신경 검색기로 </a:t>
            </a:r>
            <a:r>
              <a:rPr lang="en-US" altLang="ko-KR" sz="2000" dirty="0"/>
              <a:t>RAG </a:t>
            </a:r>
            <a:r>
              <a:rPr lang="ko-KR" altLang="en-US" sz="2000" dirty="0"/>
              <a:t>모델을 미세 조정하고 훈련 중에 지식 인코딩을 비동기적으로 업데이트 하는 방법을 제안</a:t>
            </a:r>
            <a:endParaRPr lang="en-US" altLang="ko-KR" sz="20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/>
              <a:t>모델이 더 많은 도메인별 지식을 학습할 수 있도록 보조 학습 신호 추가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en-US" altLang="ko-KR" sz="2000" dirty="0"/>
              <a:t>	</a:t>
            </a:r>
            <a:endParaRPr lang="ko-KR" altLang="en-US" sz="2000" dirty="0"/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27014B1-A136-9156-A692-9F92A1B02ADF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Improving the Domain Adaptation of Retrieval Augmented Generation (RAG) Models for Open Domain Question Answering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4D8A361-56BD-10DA-F11D-D7FC7E1E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6806757"/>
            <a:ext cx="9965022" cy="10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1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 End2End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pic>
        <p:nvPicPr>
          <p:cNvPr id="9" name="그림 8" descr="텍스트, 스크린샷, 도표, 직사각형이(가) 표시된 사진&#10;&#10;자동 생성된 설명">
            <a:extLst>
              <a:ext uri="{FF2B5EF4-FFF2-40B4-BE49-F238E27FC236}">
                <a16:creationId xmlns:a16="http://schemas.microsoft.com/office/drawing/2014/main" id="{30E6DE81-4893-F047-46E6-66B6ACF6F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265" y="3848100"/>
            <a:ext cx="10610335" cy="5148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DEC38-5201-AB29-943C-85C15336E168}"/>
              </a:ext>
            </a:extLst>
          </p:cNvPr>
          <p:cNvSpPr txBox="1"/>
          <p:nvPr/>
        </p:nvSpPr>
        <p:spPr>
          <a:xfrm>
            <a:off x="1799497" y="2772538"/>
            <a:ext cx="4013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Model Architecture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514B2BD0-B506-373C-D939-6A7A16E0F830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Improving the Domain Adaptation of Retrieval Augmented Generation (RAG) Models for Open Domain Question Answering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4618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RAG End2End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FB79B-A88A-2FE2-394B-F7E86C293A5C}"/>
              </a:ext>
            </a:extLst>
          </p:cNvPr>
          <p:cNvSpPr txBox="1"/>
          <p:nvPr/>
        </p:nvSpPr>
        <p:spPr>
          <a:xfrm>
            <a:off x="1831694" y="280512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Training Framework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07BAA-1338-48DA-9053-0BF04E4D8018}"/>
              </a:ext>
            </a:extLst>
          </p:cNvPr>
          <p:cNvSpPr txBox="1"/>
          <p:nvPr/>
        </p:nvSpPr>
        <p:spPr>
          <a:xfrm>
            <a:off x="2209800" y="3765825"/>
            <a:ext cx="10668000" cy="372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Gradient Update</a:t>
            </a:r>
            <a:r>
              <a:rPr lang="ko-KR" altLang="en-US" sz="2000" dirty="0">
                <a:latin typeface="Inter" panose="020B0600000101010101" charset="0"/>
              </a:rPr>
              <a:t>를 위한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Main Training Loop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2000" dirty="0">
              <a:latin typeface="Inter" panose="020B0600000101010101" charset="0"/>
              <a:ea typeface="Inter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2) Update</a:t>
            </a:r>
            <a:r>
              <a:rPr lang="ko-KR" altLang="en-US" sz="2000" dirty="0">
                <a:latin typeface="Inter" panose="020B0600000101010101" charset="0"/>
              </a:rPr>
              <a:t>된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DPR</a:t>
            </a:r>
            <a:r>
              <a:rPr lang="ko-KR" altLang="en-US" sz="2000" dirty="0">
                <a:latin typeface="Inter" panose="020B0600000101010101" charset="0"/>
              </a:rPr>
              <a:t>의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Context Encoder</a:t>
            </a:r>
            <a:r>
              <a:rPr lang="ko-KR" altLang="en-US" sz="2000" dirty="0">
                <a:latin typeface="Inter" panose="020B0600000101010101" charset="0"/>
              </a:rPr>
              <a:t>로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Knowledge Base Encoding Update </a:t>
            </a:r>
            <a:r>
              <a:rPr lang="ko-KR" altLang="en-US" sz="2000" dirty="0">
                <a:latin typeface="Inter" panose="020B0600000101010101" charset="0"/>
              </a:rPr>
              <a:t>하는 별도의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GPU </a:t>
            </a:r>
            <a:r>
              <a:rPr lang="ko-KR" altLang="en-US" sz="2000" dirty="0">
                <a:latin typeface="Inter" panose="020B0600000101010101" charset="0"/>
              </a:rPr>
              <a:t>사용을 위한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Re-Encoding process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Inter" panose="020B0600000101010101" charset="0"/>
              <a:ea typeface="Inter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3) FAISS</a:t>
            </a:r>
            <a:r>
              <a:rPr lang="ko-KR" altLang="en-US" sz="2000" dirty="0">
                <a:latin typeface="Inter" panose="020B0600000101010101" charset="0"/>
              </a:rPr>
              <a:t>를 사용하여 업데이트된 인코딩으로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Index</a:t>
            </a:r>
            <a:r>
              <a:rPr lang="ko-KR" altLang="en-US" sz="2000" dirty="0">
                <a:latin typeface="Inter" panose="020B0600000101010101" charset="0"/>
              </a:rPr>
              <a:t>를 구축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 panose="020B0600000101010101" charset="0"/>
              </a:rPr>
              <a:t> </a:t>
            </a:r>
            <a:r>
              <a:rPr lang="en-US" altLang="ko-KR" sz="2000" dirty="0">
                <a:latin typeface="Inter" panose="020B0600000101010101" charset="0"/>
              </a:rPr>
              <a:t>- </a:t>
            </a:r>
            <a:r>
              <a:rPr lang="ko-KR" altLang="en-US" sz="2000" dirty="0">
                <a:latin typeface="Inter" panose="020B0600000101010101" charset="0"/>
              </a:rPr>
              <a:t>두 개의 비동기 프로세스를 사용하여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Main Training Loop</a:t>
            </a:r>
            <a:r>
              <a:rPr lang="ko-KR" altLang="en-US" sz="2000" dirty="0">
                <a:latin typeface="Inter" panose="020B0600000101010101" charset="0"/>
              </a:rPr>
              <a:t>에 종속적으로 실행되는 외부  </a:t>
            </a:r>
            <a:endParaRPr lang="en-US" altLang="ko-KR" sz="2000" dirty="0">
              <a:latin typeface="Inter" panose="020B0600000101010101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Inter" panose="020B0600000101010101" charset="0"/>
              </a:rPr>
              <a:t>   지식 베이스를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Re-Encoding</a:t>
            </a:r>
            <a:r>
              <a:rPr lang="ko-KR" altLang="en-US" sz="2000" dirty="0">
                <a:latin typeface="Inter" panose="020B0600000101010101" charset="0"/>
              </a:rPr>
              <a:t>하고 </a:t>
            </a:r>
            <a:r>
              <a:rPr lang="en-US" altLang="ko-KR" sz="2000" dirty="0">
                <a:latin typeface="Inter" panose="020B0600000101010101" charset="0"/>
                <a:ea typeface="Inter" panose="020B0600000101010101" charset="0"/>
              </a:rPr>
              <a:t>Re-Indexing</a:t>
            </a:r>
            <a:endParaRPr lang="ko-KR" altLang="en-US" sz="2000" dirty="0">
              <a:latin typeface="Inter" panose="020B0600000101010101" charset="0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23EF4405-AC9C-4B36-A52C-8BC84D8A33FC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Improving the Domain Adaptation of Retrieval Augmented Generation (RAG) Models for Open Domain Question Answering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806809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AB9D3-B955-9AA0-FAA5-BFC0D5EFA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E377C3-89F6-45DF-45D6-1416AB41C3A8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21A580D-BEF7-AFB2-186A-DC3911A54AF5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9501BE-0DD2-3393-2874-8BD7067E1E86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AF8B04B-F95D-3EFA-73D9-B3B52645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72" y="2410322"/>
            <a:ext cx="6843039" cy="63821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F4F0C8-4C4F-CC04-7843-2C681D588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46" y="1658670"/>
            <a:ext cx="5715000" cy="77913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A26552-8D0A-F3E1-F463-B8CC4DBEDC60}"/>
              </a:ext>
            </a:extLst>
          </p:cNvPr>
          <p:cNvSpPr txBox="1"/>
          <p:nvPr/>
        </p:nvSpPr>
        <p:spPr>
          <a:xfrm>
            <a:off x="2434229" y="1820990"/>
            <a:ext cx="3657600" cy="49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[Rag end2end python file]</a:t>
            </a:r>
            <a:endParaRPr lang="ko-KR" altLang="en-US" sz="2000" dirty="0">
              <a:latin typeface="Inter" panose="020B0600000101010101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4A45C-18ED-9CEB-85E8-51DAB8BD6AFA}"/>
              </a:ext>
            </a:extLst>
          </p:cNvPr>
          <p:cNvSpPr txBox="1"/>
          <p:nvPr/>
        </p:nvSpPr>
        <p:spPr>
          <a:xfrm>
            <a:off x="9144000" y="1069338"/>
            <a:ext cx="4152900" cy="49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[Rag end2end finetune bash file]</a:t>
            </a:r>
            <a:endParaRPr lang="ko-KR" altLang="en-US" sz="2000" dirty="0">
              <a:latin typeface="Inter" panose="020B0600000101010101" charset="0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3574D80-526A-53FF-84F1-0F8BBD8FB5EF}"/>
              </a:ext>
            </a:extLst>
          </p:cNvPr>
          <p:cNvSpPr/>
          <p:nvPr/>
        </p:nvSpPr>
        <p:spPr>
          <a:xfrm>
            <a:off x="14249400" y="5036489"/>
            <a:ext cx="770454" cy="49891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147689-8360-EE5C-2EE7-FAB02B3227A9}"/>
              </a:ext>
            </a:extLst>
          </p:cNvPr>
          <p:cNvSpPr txBox="1"/>
          <p:nvPr/>
        </p:nvSpPr>
        <p:spPr>
          <a:xfrm>
            <a:off x="15240000" y="4991100"/>
            <a:ext cx="4152900" cy="49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C00000"/>
                </a:solidFill>
                <a:latin typeface="Inter" panose="020B0600000101010101" charset="0"/>
              </a:rPr>
              <a:t>Pytorch</a:t>
            </a:r>
            <a:r>
              <a:rPr lang="en-US" altLang="ko-KR" sz="2000" dirty="0">
                <a:solidFill>
                  <a:srgbClr val="C00000"/>
                </a:solidFill>
                <a:latin typeface="Inter" panose="020B0600000101010101" charset="0"/>
              </a:rPr>
              <a:t> Lightning</a:t>
            </a:r>
            <a:endParaRPr lang="ko-KR" altLang="en-US" sz="2000" dirty="0">
              <a:solidFill>
                <a:srgbClr val="C00000"/>
              </a:solidFill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8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80BA83-6D3C-7E62-0D44-5923A509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555282E-6BF0-968E-DD7C-869BC70BFBA7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E90DFD-8299-0625-3E27-3F7C32955AC7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8EACFB1-3C3C-1DB1-4386-C2320302D617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9C61DA0-61B6-7169-7280-4D8A6F9DB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394639"/>
              </p:ext>
            </p:extLst>
          </p:nvPr>
        </p:nvGraphicFramePr>
        <p:xfrm>
          <a:off x="2057400" y="1790700"/>
          <a:ext cx="14173200" cy="723900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038600">
                  <a:extLst>
                    <a:ext uri="{9D8B030D-6E8A-4147-A177-3AD203B41FA5}">
                      <a16:colId xmlns:a16="http://schemas.microsoft.com/office/drawing/2014/main" val="54123719"/>
                    </a:ext>
                  </a:extLst>
                </a:gridCol>
                <a:gridCol w="10134600">
                  <a:extLst>
                    <a:ext uri="{9D8B030D-6E8A-4147-A177-3AD203B41FA5}">
                      <a16:colId xmlns:a16="http://schemas.microsoft.com/office/drawing/2014/main" val="193163024"/>
                    </a:ext>
                  </a:extLst>
                </a:gridCol>
              </a:tblGrid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Inter" panose="020B0600000101010101" charset="0"/>
                          <a:ea typeface="Inter" panose="020B0600000101010101" charset="0"/>
                        </a:rPr>
                        <a:t>Callbacks_rag.py</a:t>
                      </a:r>
                      <a:endParaRPr lang="ko-KR" altLang="en-US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모델의 학습 및 검증 과정에서 </a:t>
                      </a:r>
                      <a:r>
                        <a:rPr lang="en-US" altLang="ko-KR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Callback</a:t>
                      </a:r>
                      <a:r>
                        <a:rPr lang="ko-KR" altLang="en-US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과 </a:t>
                      </a:r>
                      <a:r>
                        <a:rPr lang="en-US" altLang="ko-KR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Logging </a:t>
                      </a:r>
                      <a:r>
                        <a:rPr lang="ko-KR" altLang="en-US" sz="1600" b="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과정을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168879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Distributed_ray_retriever.py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모델의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Retriever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과정을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Ray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라는 분산 컴퓨팅 라이브러리를 사용하여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368116"/>
                  </a:ext>
                </a:extLst>
              </a:tr>
              <a:tr h="1079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Eval_rag.py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모델의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Retriever part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와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Generator part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대한 평가를 진행하며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예측 결과와 실제 데이터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(ground truth)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를 비교하여 성능 지표를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683168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Finetune_rag.py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Nanum Gothic" panose="020B0600000101010101" charset="-127"/>
                          <a:ea typeface="Nanum Gothic" panose="020B0600000101010101" charset="-127"/>
                        </a:rPr>
                        <a:t>PyTorch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 Lightning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과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Hugging Face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의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transformers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라이브러리를 기반으로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모델의 훈련을 위한 클래스와 메소드를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804003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Kb_encode_utils.py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DPR Context Encoder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를 사용해 텍스트 데이터의 </a:t>
                      </a:r>
                      <a:r>
                        <a:rPr lang="ko-KR" altLang="en-US" sz="1600" dirty="0" err="1">
                          <a:latin typeface="Nanum Gothic" panose="020B0600000101010101" charset="-127"/>
                          <a:ea typeface="Nanum Gothic" panose="020B0600000101010101" charset="-127"/>
                        </a:rPr>
                        <a:t>임베딩을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 계산하고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, FAISS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인덱스를 통해 </a:t>
                      </a:r>
                      <a:r>
                        <a:rPr lang="ko-KR" altLang="en-US" sz="1600" dirty="0" err="1">
                          <a:latin typeface="Nanum Gothic" panose="020B0600000101010101" charset="-127"/>
                          <a:ea typeface="Nanum Gothic" panose="020B0600000101010101" charset="-127"/>
                        </a:rPr>
                        <a:t>임베딩을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 효율적으로 검색할 수 있는 구조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921849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Lightning_base.py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모델을 학습시키기 위한 기본 프레임워크를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778382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Use_own_knowledge_dataset.py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RAG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모델을 위한 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Dataset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을 생성하고 인덱싱에 대한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846122"/>
                  </a:ext>
                </a:extLst>
              </a:tr>
              <a:tr h="8799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Inter" panose="020B0600000101010101" charset="0"/>
                          <a:ea typeface="Inter" panose="020B0600000101010101" charset="0"/>
                        </a:rPr>
                        <a:t>Utils_rag.py</a:t>
                      </a:r>
                      <a:endParaRPr lang="ko-KR" altLang="en-US" b="1" dirty="0">
                        <a:latin typeface="Inter" panose="020B0600000101010101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Seq2Seq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데이터셋 처리와 학습 준비</a:t>
                      </a:r>
                      <a:r>
                        <a:rPr lang="en-US" altLang="ko-KR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, </a:t>
                      </a:r>
                      <a:r>
                        <a:rPr lang="ko-KR" altLang="en-US" sz="1600" dirty="0">
                          <a:latin typeface="Nanum Gothic" panose="020B0600000101010101" charset="-127"/>
                          <a:ea typeface="Nanum Gothic" panose="020B0600000101010101" charset="-127"/>
                        </a:rPr>
                        <a:t>그리고 평가를 위한 다양한 유틸리티 함수에 대한 정의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4662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B13147-E398-7DA3-3FB4-3309BD90469E}"/>
              </a:ext>
            </a:extLst>
          </p:cNvPr>
          <p:cNvSpPr txBox="1"/>
          <p:nvPr/>
        </p:nvSpPr>
        <p:spPr>
          <a:xfrm>
            <a:off x="7315200" y="1104900"/>
            <a:ext cx="3657600" cy="49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[Rag end2end python file]</a:t>
            </a:r>
            <a:endParaRPr lang="ko-KR" altLang="en-US" sz="2000" dirty="0"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47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4559" y="1104900"/>
            <a:ext cx="5000587" cy="82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BERT vs BART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B3FF0-589B-05E8-8241-B22A83E641BD}"/>
              </a:ext>
            </a:extLst>
          </p:cNvPr>
          <p:cNvSpPr txBox="1"/>
          <p:nvPr/>
        </p:nvSpPr>
        <p:spPr>
          <a:xfrm>
            <a:off x="2819400" y="346709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Inter Bold" panose="020B0600000101010101" charset="0"/>
                <a:ea typeface="Inter Bold" panose="020B0600000101010101" charset="0"/>
              </a:rPr>
              <a:t>Bert</a:t>
            </a:r>
            <a:endParaRPr lang="ko-KR" altLang="en-US" sz="2400" dirty="0">
              <a:latin typeface="Inter Bold" panose="020B0600000101010101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FBDF74-032E-5FC7-12AC-197A7CD38000}"/>
              </a:ext>
            </a:extLst>
          </p:cNvPr>
          <p:cNvCxnSpPr/>
          <p:nvPr/>
        </p:nvCxnSpPr>
        <p:spPr>
          <a:xfrm>
            <a:off x="4038600" y="4071334"/>
            <a:ext cx="2743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ED9880-0AC1-FC82-12A3-039CC85116E4}"/>
              </a:ext>
            </a:extLst>
          </p:cNvPr>
          <p:cNvSpPr/>
          <p:nvPr/>
        </p:nvSpPr>
        <p:spPr>
          <a:xfrm>
            <a:off x="2819400" y="3238500"/>
            <a:ext cx="5257800" cy="5486400"/>
          </a:xfrm>
          <a:prstGeom prst="roundRect">
            <a:avLst>
              <a:gd name="adj" fmla="val 1126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4E99D-4E0B-6814-8383-FDFD0EB48A5E}"/>
              </a:ext>
            </a:extLst>
          </p:cNvPr>
          <p:cNvSpPr txBox="1"/>
          <p:nvPr/>
        </p:nvSpPr>
        <p:spPr>
          <a:xfrm>
            <a:off x="2903128" y="4533900"/>
            <a:ext cx="5085172" cy="378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Bert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는 </a:t>
            </a: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Encoder 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구조</a:t>
            </a: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텍스트를 이해하고</a:t>
            </a: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, 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그 내용에 기반하여 다른 작업을 수행하는 데 사용</a:t>
            </a: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MLM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과 </a:t>
            </a: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NSP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를 통해 사전 학습</a:t>
            </a: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Bidirectional, 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즉 주어진 단어의 앞뒤 문맥을 모두 보고 그 단어의 표현을 학습</a:t>
            </a:r>
            <a:endParaRPr lang="ko-KR" altLang="en-US" dirty="0">
              <a:latin typeface="Inter" panose="020B0600000101010101" charset="0"/>
              <a:ea typeface="Nanum Gothic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B42356-EAEC-2197-35BA-A0C90081B57E}"/>
              </a:ext>
            </a:extLst>
          </p:cNvPr>
          <p:cNvSpPr txBox="1"/>
          <p:nvPr/>
        </p:nvSpPr>
        <p:spPr>
          <a:xfrm>
            <a:off x="10413379" y="3467099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Inter Bold" panose="020B0600000101010101" charset="0"/>
                <a:ea typeface="Inter Bold" panose="020B0600000101010101" charset="0"/>
              </a:rPr>
              <a:t>Bart</a:t>
            </a:r>
            <a:endParaRPr lang="ko-KR" altLang="en-US" sz="2400" dirty="0">
              <a:latin typeface="Inter Bold" panose="020B0600000101010101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B71B99E-ECB2-98AE-DC80-0CCEED431C0C}"/>
              </a:ext>
            </a:extLst>
          </p:cNvPr>
          <p:cNvCxnSpPr/>
          <p:nvPr/>
        </p:nvCxnSpPr>
        <p:spPr>
          <a:xfrm>
            <a:off x="11632579" y="4071334"/>
            <a:ext cx="2743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C2C2B71-9DBA-155A-FAAE-3AA50ABF5D28}"/>
              </a:ext>
            </a:extLst>
          </p:cNvPr>
          <p:cNvSpPr/>
          <p:nvPr/>
        </p:nvSpPr>
        <p:spPr>
          <a:xfrm>
            <a:off x="10413379" y="3238500"/>
            <a:ext cx="5257800" cy="5486400"/>
          </a:xfrm>
          <a:prstGeom prst="roundRect">
            <a:avLst>
              <a:gd name="adj" fmla="val 1126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41C55-C17B-E24F-3B4E-7BE537FF9FFC}"/>
              </a:ext>
            </a:extLst>
          </p:cNvPr>
          <p:cNvSpPr txBox="1"/>
          <p:nvPr/>
        </p:nvSpPr>
        <p:spPr>
          <a:xfrm>
            <a:off x="10496486" y="4533900"/>
            <a:ext cx="5085172" cy="378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Seq2seq Model (Encoder-Decoder)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주어진 텍스트에 기반하여 새로운 텍스트를 생성하는 데 사용</a:t>
            </a: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Denoising autoencoder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로 사전 학습</a:t>
            </a: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Inter" panose="020B0600000101010101" charset="0"/>
              <a:ea typeface="Inter" panose="020B0600000101010101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Encoder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에서는 </a:t>
            </a: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Bidirectional, Decoder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에서는 </a:t>
            </a:r>
            <a:r>
              <a:rPr lang="en-US" altLang="ko-KR" dirty="0">
                <a:latin typeface="Inter" panose="020B0600000101010101" charset="0"/>
                <a:ea typeface="Inter" panose="020B0600000101010101" charset="0"/>
              </a:rPr>
              <a:t>auto-regressive</a:t>
            </a:r>
            <a:r>
              <a:rPr lang="ko-KR" altLang="en-US" dirty="0">
                <a:latin typeface="Inter" panose="020B0600000101010101" charset="0"/>
                <a:ea typeface="Inter" panose="020B0600000101010101" charset="0"/>
              </a:rPr>
              <a:t>방식을 사용</a:t>
            </a:r>
            <a:endParaRPr lang="ko-KR" altLang="en-US" dirty="0">
              <a:latin typeface="Inter" panose="020B0600000101010101" charset="0"/>
              <a:ea typeface="Nanum Gothic" panose="020B0600000101010101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1D275-8790-FF22-0755-CEC381FE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93731A4-800F-CD6A-B327-5164C80C5107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A3D8E7-C8D4-0B84-479E-17CE75E2156B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52F54E0-B7C3-3A6C-E52B-557BE36952D7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752F8B-8064-8C72-D1CD-3BCA20D5F2B7}"/>
              </a:ext>
            </a:extLst>
          </p:cNvPr>
          <p:cNvSpPr txBox="1"/>
          <p:nvPr/>
        </p:nvSpPr>
        <p:spPr>
          <a:xfrm>
            <a:off x="2209800" y="1884263"/>
            <a:ext cx="3657600" cy="579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Inter Bold" panose="020B0600000101010101" charset="0"/>
                <a:ea typeface="Inter Bold" panose="020B0600000101010101" charset="0"/>
              </a:rPr>
              <a:t>Dataset</a:t>
            </a:r>
            <a:r>
              <a:rPr lang="ko-KR" altLang="en-US" sz="2400" dirty="0">
                <a:latin typeface="Inter Bold" panose="020B0600000101010101" charset="0"/>
              </a:rPr>
              <a:t>별 평가 지표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91FADE-1074-74F9-C2CA-DB08A741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33" y="3304510"/>
            <a:ext cx="4715533" cy="57062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6C50EE-58AE-4330-2B3D-C5561A93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5295900"/>
            <a:ext cx="4677428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1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C8C7C4-EBA0-0D81-4CB3-FE9D30A6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4B5E07-68D1-264E-160A-74A65E79A7B8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CEE199-46AE-104F-3E70-602556734BE7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669471-DE81-264C-FE33-7640D8562C40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1EE7E46-41B8-8137-154C-48736EF7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9700"/>
            <a:ext cx="8128271" cy="8039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CD9384-FB30-B98D-F14F-2147B583CBF3}"/>
              </a:ext>
            </a:extLst>
          </p:cNvPr>
          <p:cNvSpPr txBox="1"/>
          <p:nvPr/>
        </p:nvSpPr>
        <p:spPr>
          <a:xfrm>
            <a:off x="7467600" y="706782"/>
            <a:ext cx="2590800" cy="49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[</a:t>
            </a:r>
            <a:r>
              <a:rPr lang="en-US" altLang="ko-KR" sz="2000" dirty="0" err="1">
                <a:latin typeface="Inter" panose="020B0600000101010101" charset="0"/>
              </a:rPr>
              <a:t>Pytorch</a:t>
            </a:r>
            <a:r>
              <a:rPr lang="en-US" altLang="ko-KR" sz="2000" dirty="0">
                <a:latin typeface="Inter" panose="020B0600000101010101" charset="0"/>
              </a:rPr>
              <a:t> Lightning]</a:t>
            </a:r>
            <a:endParaRPr lang="ko-KR" altLang="en-US" sz="2000" dirty="0">
              <a:latin typeface="Inter" panose="020B0600000101010101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9BF416-D4F8-F01B-A6A1-884295BD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478" y="1912511"/>
            <a:ext cx="7272322" cy="1422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8450BE-F971-248A-85C8-14B5C4C68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5382" y="4370230"/>
            <a:ext cx="6132504" cy="8644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E23270-2AC2-71A4-159F-FF6D0D55A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382" y="6057900"/>
            <a:ext cx="6841682" cy="25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80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F22D9-A1D7-0B92-3133-FFF5F2C7E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80D251C-C031-D1DE-A15B-E64D80B748AE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0E0A94-E3EF-589B-33CB-3FF931788F44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EB3EF85-031B-94C1-6441-547F14026006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249AEB-15D7-E9DC-9D79-BE7C7552E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971800"/>
            <a:ext cx="8235085" cy="434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6FA6C4-2089-2C7A-FE7C-B99B53C34CD6}"/>
              </a:ext>
            </a:extLst>
          </p:cNvPr>
          <p:cNvSpPr txBox="1"/>
          <p:nvPr/>
        </p:nvSpPr>
        <p:spPr>
          <a:xfrm>
            <a:off x="10575182" y="3924300"/>
            <a:ext cx="6553200" cy="188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This process ensures that the retrieval component of the RAG-end2end model is using the most current data, enabling it to provide more accurate and relevant information in response to queries</a:t>
            </a:r>
            <a:endParaRPr lang="ko-KR" altLang="en-US" sz="2000" dirty="0"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7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5BA7E4-814B-AC72-C699-AB30CB96C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0C893CC-1663-C3ED-AF31-824431422EA8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8DCBDDF-FB8F-6D76-5A0A-35FE98C7D6BD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2E40DA-F8C9-32C8-4740-F6E70EFDA7A1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D7163B-4CF7-BC8C-EFE4-47A202C3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67" y="1366310"/>
            <a:ext cx="8116433" cy="7554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5FBA1B-CE04-7D17-1F7D-2231ADB4CFAD}"/>
              </a:ext>
            </a:extLst>
          </p:cNvPr>
          <p:cNvSpPr txBox="1"/>
          <p:nvPr/>
        </p:nvSpPr>
        <p:spPr>
          <a:xfrm>
            <a:off x="9675646" y="4000500"/>
            <a:ext cx="7315200" cy="326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Inter" panose="020B0600000101010101" charset="0"/>
              </a:rPr>
              <a:t>Asynchronous Re-encoding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This part involves using separate GPUs to divide the workload (as shown by SHARD 1 and SHARD 2)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Each shard encodes parts of the external knowledge base using the DPR Passage Encoder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This updated encoding reflects the latest information and model adjustments</a:t>
            </a:r>
          </a:p>
        </p:txBody>
      </p:sp>
    </p:spTree>
    <p:extLst>
      <p:ext uri="{BB962C8B-B14F-4D97-AF65-F5344CB8AC3E}">
        <p14:creationId xmlns:p14="http://schemas.microsoft.com/office/powerpoint/2010/main" val="3714526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9CB54-BB3B-C018-FCD8-B40744BF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0A20CC-A277-C9B1-F1FB-282C2095E700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FF90BFD-4DA4-DDB6-633A-8629DD1BAD40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381ABA3-0010-8DEA-F5BB-6E0CA4814DBB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6BA85B-7CF1-03C5-35F4-C5D07EFA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000500"/>
            <a:ext cx="6649378" cy="2972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56A31A-5903-0B3B-A68C-F87BF187F6A2}"/>
              </a:ext>
            </a:extLst>
          </p:cNvPr>
          <p:cNvSpPr txBox="1"/>
          <p:nvPr/>
        </p:nvSpPr>
        <p:spPr>
          <a:xfrm>
            <a:off x="9658657" y="4313817"/>
            <a:ext cx="7772400" cy="2345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Inter" panose="020B0600000101010101" charset="0"/>
              </a:rPr>
              <a:t>Asynchronous Re-indexing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Once the knowledge base is re-encoded, the FAISS Indexer builds a new index from this updated encoding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This index enables efficient retrieval of passages relevant to the input question or statement</a:t>
            </a:r>
            <a:endParaRPr lang="ko-KR" altLang="en-US" sz="2000" dirty="0"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41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A69C1-0347-9DEE-B474-8D858692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3C58B77-1145-3CED-68CB-F29C20EDDE83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D0344EA-222C-82CB-EA60-AF686AB45FBE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2770BE-36DF-00F6-0254-5EF14582A702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48A4611-919E-57BE-8559-8297317A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40" y="4838700"/>
            <a:ext cx="7652353" cy="3657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0FDBC0-C940-AA95-7E00-1CCAC9F0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905" y="1638300"/>
            <a:ext cx="8040222" cy="70399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5DBC9A-2B39-8986-E312-32B5CD092E50}"/>
              </a:ext>
            </a:extLst>
          </p:cNvPr>
          <p:cNvSpPr txBox="1"/>
          <p:nvPr/>
        </p:nvSpPr>
        <p:spPr>
          <a:xfrm>
            <a:off x="1083540" y="2614914"/>
            <a:ext cx="8060460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Inter" panose="020B0600000101010101" charset="0"/>
              </a:rPr>
              <a:t>Use model checkpoints to make predictions on an evaluation dataset, compute and record the results, and record the results</a:t>
            </a:r>
            <a:endParaRPr lang="ko-KR" altLang="en-US" sz="2000" dirty="0"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64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FB79B-A88A-2FE2-394B-F7E86C293A5C}"/>
              </a:ext>
            </a:extLst>
          </p:cNvPr>
          <p:cNvSpPr txBox="1"/>
          <p:nvPr/>
        </p:nvSpPr>
        <p:spPr>
          <a:xfrm>
            <a:off x="1815596" y="2422374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PEFT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07BAA-1338-48DA-9053-0BF04E4D8018}"/>
              </a:ext>
            </a:extLst>
          </p:cNvPr>
          <p:cNvSpPr txBox="1"/>
          <p:nvPr/>
        </p:nvSpPr>
        <p:spPr>
          <a:xfrm>
            <a:off x="2197100" y="3126420"/>
            <a:ext cx="11951166" cy="95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By freezing most of the parameters of the pre-trained LLM and fine-tuning only a few parameters, this method significantly reduces storage and computational power.</a:t>
            </a:r>
            <a:endParaRPr lang="ko-KR" altLang="en-US" sz="2000" dirty="0">
              <a:latin typeface="Inter" panose="020B0600000101010101" charset="0"/>
            </a:endParaRPr>
          </a:p>
        </p:txBody>
      </p:sp>
      <p:pic>
        <p:nvPicPr>
          <p:cNvPr id="1026" name="Picture 2" descr="Estimating the Scale of LLMs | Towards Data Science">
            <a:extLst>
              <a:ext uri="{FF2B5EF4-FFF2-40B4-BE49-F238E27FC236}">
                <a16:creationId xmlns:a16="http://schemas.microsoft.com/office/drawing/2014/main" id="{04E044BA-F801-3188-182F-F5514882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827655"/>
            <a:ext cx="8826872" cy="497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7894A6-F6B4-43C3-5DA4-9E8A3F90B4AE}"/>
              </a:ext>
            </a:extLst>
          </p:cNvPr>
          <p:cNvSpPr txBox="1"/>
          <p:nvPr/>
        </p:nvSpPr>
        <p:spPr>
          <a:xfrm>
            <a:off x="1815596" y="5073485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RAG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2F243-338C-6CDC-95DA-7D3AEE70378E}"/>
              </a:ext>
            </a:extLst>
          </p:cNvPr>
          <p:cNvSpPr txBox="1"/>
          <p:nvPr/>
        </p:nvSpPr>
        <p:spPr>
          <a:xfrm>
            <a:off x="2209800" y="5665942"/>
            <a:ext cx="11951166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Retriever : Two Bert(110M)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Generator : Bart-Large(406M)</a:t>
            </a:r>
            <a:endParaRPr lang="ko-KR" altLang="en-US" sz="2000" dirty="0">
              <a:latin typeface="Inter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43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7894A6-F6B4-43C3-5DA4-9E8A3F90B4AE}"/>
              </a:ext>
            </a:extLst>
          </p:cNvPr>
          <p:cNvSpPr txBox="1"/>
          <p:nvPr/>
        </p:nvSpPr>
        <p:spPr>
          <a:xfrm>
            <a:off x="2209800" y="2692784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Fully Finetuning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9312A-AB9E-86AE-87E1-0A05E9C5C895}"/>
              </a:ext>
            </a:extLst>
          </p:cNvPr>
          <p:cNvSpPr txBox="1"/>
          <p:nvPr/>
        </p:nvSpPr>
        <p:spPr>
          <a:xfrm>
            <a:off x="2209800" y="7015786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Lora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0EB3B1-D023-3D70-914F-3D9F0DB9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7492840"/>
            <a:ext cx="7802064" cy="1638529"/>
          </a:xfrm>
          <a:prstGeom prst="rect">
            <a:avLst/>
          </a:prstGeom>
        </p:spPr>
      </p:pic>
      <p:pic>
        <p:nvPicPr>
          <p:cNvPr id="16" name="그림 15" descr="텍스트, 폰트, 화이트, 서예이(가) 표시된 사진&#10;&#10;자동 생성된 설명">
            <a:extLst>
              <a:ext uri="{FF2B5EF4-FFF2-40B4-BE49-F238E27FC236}">
                <a16:creationId xmlns:a16="http://schemas.microsoft.com/office/drawing/2014/main" id="{82E757AC-1575-BCD2-6305-EFB793839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111376"/>
            <a:ext cx="6544588" cy="18290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E297A0-A977-2930-3AD1-98899EA50AB6}"/>
              </a:ext>
            </a:extLst>
          </p:cNvPr>
          <p:cNvSpPr/>
          <p:nvPr/>
        </p:nvSpPr>
        <p:spPr>
          <a:xfrm>
            <a:off x="10337800" y="4208166"/>
            <a:ext cx="393700" cy="332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A52251-1DB1-3279-7E3D-31E75AAEB36F}"/>
              </a:ext>
            </a:extLst>
          </p:cNvPr>
          <p:cNvSpPr/>
          <p:nvPr/>
        </p:nvSpPr>
        <p:spPr>
          <a:xfrm>
            <a:off x="9590179" y="8391191"/>
            <a:ext cx="393700" cy="332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6393F4-80E2-F744-EC6E-27C36043748C}"/>
              </a:ext>
            </a:extLst>
          </p:cNvPr>
          <p:cNvSpPr/>
          <p:nvPr/>
        </p:nvSpPr>
        <p:spPr>
          <a:xfrm>
            <a:off x="13641932" y="3808864"/>
            <a:ext cx="556668" cy="500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6EB04-2641-9C7C-E83A-7395152DEB76}"/>
              </a:ext>
            </a:extLst>
          </p:cNvPr>
          <p:cNvSpPr/>
          <p:nvPr/>
        </p:nvSpPr>
        <p:spPr>
          <a:xfrm>
            <a:off x="12893698" y="8056527"/>
            <a:ext cx="1965302" cy="500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A8F0189-BDF4-D8EF-29F4-9AE9DA9BAF3F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F5C73-10C8-D6D4-FFF6-E161B5CEC8C4}"/>
              </a:ext>
            </a:extLst>
          </p:cNvPr>
          <p:cNvSpPr txBox="1"/>
          <p:nvPr/>
        </p:nvSpPr>
        <p:spPr>
          <a:xfrm>
            <a:off x="2701608" y="7709120"/>
            <a:ext cx="5947091" cy="142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Freeze the pretrained parameter and calculate the change in the parameter corresponding to ∅.</a:t>
            </a:r>
            <a:endParaRPr lang="ko-KR" altLang="en-US" sz="2000" dirty="0">
              <a:latin typeface="Inter" panose="020B0600000101010101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BED13-27AD-7E7F-AB8D-9E5B8DF02DB5}"/>
              </a:ext>
            </a:extLst>
          </p:cNvPr>
          <p:cNvSpPr txBox="1"/>
          <p:nvPr/>
        </p:nvSpPr>
        <p:spPr>
          <a:xfrm>
            <a:off x="2701608" y="3186256"/>
            <a:ext cx="5908991" cy="18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Gradient with Backpropagation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The previously recorded Optimizer state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Memory to hold the Model</a:t>
            </a:r>
            <a:endParaRPr lang="ko-KR" altLang="en-US" dirty="0">
              <a:latin typeface="Inter" panose="020B0600000101010101" charset="0"/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29DF79D8-1AAB-45A9-6C5B-628D0E3D655F}"/>
              </a:ext>
            </a:extLst>
          </p:cNvPr>
          <p:cNvSpPr/>
          <p:nvPr/>
        </p:nvSpPr>
        <p:spPr>
          <a:xfrm>
            <a:off x="4648200" y="5224936"/>
            <a:ext cx="457200" cy="685800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B2078D-B1D6-3BE7-8A94-389EB59C9B04}"/>
              </a:ext>
            </a:extLst>
          </p:cNvPr>
          <p:cNvSpPr txBox="1"/>
          <p:nvPr/>
        </p:nvSpPr>
        <p:spPr>
          <a:xfrm>
            <a:off x="3748179" y="6091562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 Gothic Bold" panose="020B0600000101010101" charset="-127"/>
                <a:ea typeface="Nanum Gothic Bold" panose="020B0600000101010101" charset="-127"/>
              </a:rPr>
              <a:t>Memory overload</a:t>
            </a:r>
            <a:endParaRPr lang="ko-KR" altLang="en-US" sz="20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77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A8F0189-BDF4-D8EF-29F4-9AE9DA9BAF3F}"/>
              </a:ext>
            </a:extLst>
          </p:cNvPr>
          <p:cNvSpPr txBox="1"/>
          <p:nvPr/>
        </p:nvSpPr>
        <p:spPr>
          <a:xfrm>
            <a:off x="2209800" y="1934022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84F85F-59DD-E5CF-1E28-B500263C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300" y="721111"/>
            <a:ext cx="6237846" cy="4419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8AE893-C9B0-B3BC-2687-CD7FF180A5B8}"/>
              </a:ext>
            </a:extLst>
          </p:cNvPr>
          <p:cNvSpPr txBox="1"/>
          <p:nvPr/>
        </p:nvSpPr>
        <p:spPr>
          <a:xfrm>
            <a:off x="1555489" y="2676911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Adapter Tuning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3BD541-E806-3288-F04F-C586EA60FBB6}"/>
              </a:ext>
            </a:extLst>
          </p:cNvPr>
          <p:cNvSpPr txBox="1"/>
          <p:nvPr/>
        </p:nvSpPr>
        <p:spPr>
          <a:xfrm>
            <a:off x="1889650" y="3490092"/>
            <a:ext cx="9062762" cy="122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Add learnable parameters per task to each transformer layer of BERT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FF0000"/>
                </a:solidFill>
                <a:latin typeface="Inter" panose="020B0600000101010101" charset="0"/>
              </a:rPr>
              <a:t>Significant increase in Inference latency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9BEFF7-0F59-0566-B2C7-CD6F51D6CE06}"/>
              </a:ext>
            </a:extLst>
          </p:cNvPr>
          <p:cNvSpPr txBox="1"/>
          <p:nvPr/>
        </p:nvSpPr>
        <p:spPr>
          <a:xfrm>
            <a:off x="1555489" y="5808943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Prefix Tuning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CB031-30B6-958A-16FD-EAC6B8E29D09}"/>
              </a:ext>
            </a:extLst>
          </p:cNvPr>
          <p:cNvSpPr txBox="1"/>
          <p:nvPr/>
        </p:nvSpPr>
        <p:spPr>
          <a:xfrm>
            <a:off x="1801826" y="6646115"/>
            <a:ext cx="9382473" cy="2460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Inserts a prefix token into the input sequence of query, key, and value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FF0000"/>
                </a:solidFill>
                <a:latin typeface="Inter" panose="020B0600000101010101" charset="0"/>
              </a:rPr>
              <a:t>Difficult to optimize because performance varies non-monotonically with the trainable parameter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solidFill>
                  <a:srgbClr val="FF0000"/>
                </a:solidFill>
                <a:latin typeface="Inter" panose="020B0600000101010101" charset="0"/>
              </a:rPr>
              <a:t>Reduces the sequence length available for processing downstream tasks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0FD9C48-B841-E06A-F726-8768EC9E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0" y="5208552"/>
            <a:ext cx="6237846" cy="4431623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04D361B1-C83C-7ED1-0525-AA032F9F1E93}"/>
              </a:ext>
            </a:extLst>
          </p:cNvPr>
          <p:cNvSpPr txBox="1"/>
          <p:nvPr/>
        </p:nvSpPr>
        <p:spPr>
          <a:xfrm>
            <a:off x="4597027" y="2812985"/>
            <a:ext cx="623784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Parameter-efficient transfer learning for NLP </a:t>
            </a:r>
          </a:p>
          <a:p>
            <a:r>
              <a:rPr lang="en-US" dirty="0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N </a:t>
            </a:r>
            <a:r>
              <a:rPr lang="en-US" dirty="0" err="1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Houlsby</a:t>
            </a:r>
            <a:r>
              <a:rPr lang="en-US" dirty="0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 et al., 2019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C34972A1-7180-4B43-F9CD-E18EEB71A5AD}"/>
              </a:ext>
            </a:extLst>
          </p:cNvPr>
          <p:cNvSpPr txBox="1"/>
          <p:nvPr/>
        </p:nvSpPr>
        <p:spPr>
          <a:xfrm>
            <a:off x="4343400" y="5923088"/>
            <a:ext cx="522422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Optimizing continuous prompts for generation</a:t>
            </a:r>
          </a:p>
          <a:p>
            <a:r>
              <a:rPr lang="en-US" dirty="0">
                <a:solidFill>
                  <a:srgbClr val="737373"/>
                </a:solidFill>
                <a:latin typeface="Nanum Gothic" panose="020B0600000101010101" charset="-127"/>
                <a:ea typeface="Nanum Gothic" panose="020B0600000101010101" charset="-127"/>
              </a:rPr>
              <a:t>XL Li et al., 2021</a:t>
            </a:r>
          </a:p>
        </p:txBody>
      </p:sp>
    </p:spTree>
    <p:extLst>
      <p:ext uri="{BB962C8B-B14F-4D97-AF65-F5344CB8AC3E}">
        <p14:creationId xmlns:p14="http://schemas.microsoft.com/office/powerpoint/2010/main" val="3810625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A8F0189-BDF4-D8EF-29F4-9AE9DA9BAF3F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E66863-32D9-ABB3-A62B-C603CDF51F1D}"/>
              </a:ext>
            </a:extLst>
          </p:cNvPr>
          <p:cNvSpPr txBox="1"/>
          <p:nvPr/>
        </p:nvSpPr>
        <p:spPr>
          <a:xfrm>
            <a:off x="1555489" y="2676911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Suppose</a:t>
            </a:r>
          </a:p>
          <a:p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E0648-7E3B-FC88-1AA4-C1BD8C211D99}"/>
              </a:ext>
            </a:extLst>
          </p:cNvPr>
          <p:cNvSpPr txBox="1"/>
          <p:nvPr/>
        </p:nvSpPr>
        <p:spPr>
          <a:xfrm>
            <a:off x="1984559" y="3169894"/>
            <a:ext cx="9367562" cy="61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Over parameterized model is actually based on a Low Intrinsic Dimension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AB1E5B-6CF8-A10B-68B8-F261D175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630" y="2457933"/>
            <a:ext cx="5830114" cy="53537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9099A2-A1CB-3E54-88F2-47859C3B275D}"/>
              </a:ext>
            </a:extLst>
          </p:cNvPr>
          <p:cNvSpPr txBox="1"/>
          <p:nvPr/>
        </p:nvSpPr>
        <p:spPr>
          <a:xfrm>
            <a:off x="1574539" y="494126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anum Gothic Bold" panose="020B0600000101010101" charset="-127"/>
                <a:ea typeface="Nanum Gothic Bold" panose="020B0600000101010101" charset="-127"/>
              </a:rPr>
              <a:t>Advantages</a:t>
            </a:r>
            <a:endParaRPr lang="ko-KR" altLang="en-US" sz="28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62C9E6-4558-9972-06D9-5456780ECBE0}"/>
              </a:ext>
            </a:extLst>
          </p:cNvPr>
          <p:cNvSpPr txBox="1"/>
          <p:nvPr/>
        </p:nvSpPr>
        <p:spPr>
          <a:xfrm>
            <a:off x="2016309" y="5684513"/>
            <a:ext cx="9367562" cy="3692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Reduces storage requirements and task-switching overhead by only having to switch </a:t>
            </a:r>
            <a:r>
              <a:rPr lang="en-US" altLang="ko-KR" sz="2000" dirty="0" err="1">
                <a:latin typeface="Inter" panose="020B0600000101010101" charset="0"/>
              </a:rPr>
              <a:t>LoRA</a:t>
            </a:r>
            <a:r>
              <a:rPr lang="en-US" altLang="ko-KR" sz="2000" dirty="0">
                <a:latin typeface="Inter" panose="020B0600000101010101" charset="0"/>
              </a:rPr>
              <a:t> modules depending on the task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Can be applied to any Dense layer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No additional inference latency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The size of A,B is smaller than W, which can reduce the time and computational cost by up to 3 times.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BD5E5-6FD5-4D66-FFB4-F7EB6B592BE7}"/>
              </a:ext>
            </a:extLst>
          </p:cNvPr>
          <p:cNvSpPr txBox="1"/>
          <p:nvPr/>
        </p:nvSpPr>
        <p:spPr>
          <a:xfrm>
            <a:off x="2362200" y="3847677"/>
            <a:ext cx="1043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Intrinsic dimensionality explains the effectiveness of language model fine-tuning</a:t>
            </a:r>
          </a:p>
          <a:p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Aghajanyan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396671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64175" y="3081529"/>
            <a:ext cx="8951666" cy="5740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4"/>
              </a:lnSpc>
            </a:pPr>
            <a:r>
              <a:rPr lang="en-US" sz="2581" dirty="0">
                <a:solidFill>
                  <a:srgbClr val="000000"/>
                </a:solidFill>
                <a:latin typeface="Nanum Gothic Bold"/>
              </a:rPr>
              <a:t>1. Token Masking </a:t>
            </a:r>
          </a:p>
          <a:p>
            <a:pPr>
              <a:lnSpc>
                <a:spcPts val="2986"/>
              </a:lnSpc>
            </a:pPr>
            <a:endParaRPr lang="en-US" sz="2581" dirty="0">
              <a:solidFill>
                <a:srgbClr val="000000"/>
              </a:solidFill>
              <a:latin typeface="Nanum Gothic Bold"/>
            </a:endParaRPr>
          </a:p>
          <a:p>
            <a:pPr>
              <a:lnSpc>
                <a:spcPts val="2986"/>
              </a:lnSpc>
            </a:pPr>
            <a:endParaRPr lang="en-US" sz="2581" dirty="0">
              <a:solidFill>
                <a:srgbClr val="000000"/>
              </a:solidFill>
              <a:latin typeface="Nanum Gothic Bold"/>
            </a:endParaRPr>
          </a:p>
          <a:p>
            <a:pPr>
              <a:lnSpc>
                <a:spcPts val="3614"/>
              </a:lnSpc>
            </a:pPr>
            <a:r>
              <a:rPr lang="en-US" sz="2581" dirty="0">
                <a:solidFill>
                  <a:srgbClr val="000000"/>
                </a:solidFill>
                <a:latin typeface="Nanum Gothic Bold"/>
              </a:rPr>
              <a:t>2. Token Deletion </a:t>
            </a:r>
          </a:p>
          <a:p>
            <a:pPr>
              <a:lnSpc>
                <a:spcPts val="2986"/>
              </a:lnSpc>
            </a:pPr>
            <a:r>
              <a:rPr lang="en-US" sz="2132" dirty="0">
                <a:solidFill>
                  <a:srgbClr val="000000"/>
                </a:solidFill>
                <a:latin typeface="Nanum Gothic"/>
                <a:ea typeface="Nanum Gothic"/>
              </a:rPr>
              <a:t>    Train to predict where tokens are lost</a:t>
            </a:r>
          </a:p>
          <a:p>
            <a:pPr>
              <a:lnSpc>
                <a:spcPts val="2986"/>
              </a:lnSpc>
            </a:pPr>
            <a:endParaRPr lang="en-US" sz="2132" dirty="0">
              <a:solidFill>
                <a:srgbClr val="000000"/>
              </a:solidFill>
              <a:latin typeface="Nanum Gothic"/>
              <a:ea typeface="Nanum Gothic"/>
            </a:endParaRPr>
          </a:p>
          <a:p>
            <a:pPr>
              <a:lnSpc>
                <a:spcPts val="3614"/>
              </a:lnSpc>
            </a:pPr>
            <a:r>
              <a:rPr lang="en-US" sz="2581" dirty="0">
                <a:solidFill>
                  <a:srgbClr val="000000"/>
                </a:solidFill>
                <a:latin typeface="Nanum Gothic Bold"/>
              </a:rPr>
              <a:t>3. Text Infilling </a:t>
            </a:r>
          </a:p>
          <a:p>
            <a:pPr>
              <a:lnSpc>
                <a:spcPts val="2986"/>
              </a:lnSpc>
            </a:pPr>
            <a:r>
              <a:rPr lang="en-US" sz="2132" dirty="0">
                <a:solidFill>
                  <a:srgbClr val="000000"/>
                </a:solidFill>
                <a:latin typeface="Nanum Gothic"/>
                <a:ea typeface="Nanum Gothic"/>
              </a:rPr>
              <a:t>    Train to predict how many tokens are lost from a span of time</a:t>
            </a:r>
          </a:p>
          <a:p>
            <a:pPr>
              <a:lnSpc>
                <a:spcPts val="2986"/>
              </a:lnSpc>
            </a:pPr>
            <a:endParaRPr lang="en-US" sz="2132" dirty="0">
              <a:solidFill>
                <a:srgbClr val="000000"/>
              </a:solidFill>
              <a:latin typeface="Nanum Gothic"/>
              <a:ea typeface="Nanum Gothic"/>
            </a:endParaRPr>
          </a:p>
          <a:p>
            <a:pPr>
              <a:lnSpc>
                <a:spcPts val="3614"/>
              </a:lnSpc>
            </a:pPr>
            <a:r>
              <a:rPr lang="en-US" sz="2581" dirty="0">
                <a:solidFill>
                  <a:srgbClr val="000000"/>
                </a:solidFill>
                <a:latin typeface="Nanum Gothic Bold"/>
              </a:rPr>
              <a:t>4. Sentence Permutation</a:t>
            </a:r>
          </a:p>
          <a:p>
            <a:pPr>
              <a:lnSpc>
                <a:spcPts val="2986"/>
              </a:lnSpc>
            </a:pPr>
            <a:endParaRPr lang="en-US" sz="2581" dirty="0">
              <a:solidFill>
                <a:srgbClr val="000000"/>
              </a:solidFill>
              <a:latin typeface="Nanum Gothic Bold"/>
            </a:endParaRPr>
          </a:p>
          <a:p>
            <a:pPr>
              <a:lnSpc>
                <a:spcPts val="2986"/>
              </a:lnSpc>
            </a:pPr>
            <a:endParaRPr lang="en-US" sz="2581" dirty="0">
              <a:solidFill>
                <a:srgbClr val="000000"/>
              </a:solidFill>
              <a:latin typeface="Nanum Gothic Bold"/>
            </a:endParaRPr>
          </a:p>
          <a:p>
            <a:pPr>
              <a:lnSpc>
                <a:spcPts val="3614"/>
              </a:lnSpc>
            </a:pPr>
            <a:r>
              <a:rPr lang="en-US" sz="2581" dirty="0">
                <a:solidFill>
                  <a:srgbClr val="000000"/>
                </a:solidFill>
                <a:latin typeface="Nanum Gothic Bold"/>
              </a:rPr>
              <a:t>5. Document Rotation</a:t>
            </a:r>
          </a:p>
          <a:p>
            <a:pPr>
              <a:lnSpc>
                <a:spcPts val="2986"/>
              </a:lnSpc>
              <a:spcBef>
                <a:spcPct val="0"/>
              </a:spcBef>
            </a:pPr>
            <a:r>
              <a:rPr lang="en-US" sz="2132" dirty="0">
                <a:solidFill>
                  <a:srgbClr val="000000"/>
                </a:solidFill>
                <a:latin typeface="Nanum Gothic"/>
                <a:ea typeface="Nanum Gothic"/>
              </a:rPr>
              <a:t>    Train to predict the beginning of a sentence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11171D"/>
                </a:solidFill>
                <a:latin typeface="Nanum Gothic Bold"/>
              </a:rPr>
              <a:t>BART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3520" y="5286731"/>
            <a:ext cx="3200880" cy="918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57"/>
              </a:lnSpc>
            </a:pPr>
            <a:r>
              <a:rPr lang="en-US" sz="2612" dirty="0">
                <a:solidFill>
                  <a:srgbClr val="000000"/>
                </a:solidFill>
                <a:ea typeface="Nanum Gothic"/>
              </a:rPr>
              <a:t>I like apples</a:t>
            </a:r>
          </a:p>
          <a:p>
            <a:pPr>
              <a:lnSpc>
                <a:spcPts val="3657"/>
              </a:lnSpc>
              <a:spcBef>
                <a:spcPct val="0"/>
              </a:spcBef>
            </a:pPr>
            <a:r>
              <a:rPr lang="en-US" sz="2612" dirty="0">
                <a:solidFill>
                  <a:srgbClr val="000000"/>
                </a:solidFill>
                <a:ea typeface="Nanum Gothic"/>
              </a:rPr>
              <a:t>Apples are so delicious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53520" y="7643001"/>
            <a:ext cx="4420080" cy="917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57"/>
              </a:lnSpc>
            </a:pPr>
            <a:r>
              <a:rPr lang="en-US" sz="2612" dirty="0">
                <a:solidFill>
                  <a:srgbClr val="000000"/>
                </a:solidFill>
                <a:ea typeface="Nanum Gothic"/>
              </a:rPr>
              <a:t>I </a:t>
            </a:r>
            <a:r>
              <a:rPr lang="en-US" sz="2612" dirty="0">
                <a:solidFill>
                  <a:srgbClr val="FF3131"/>
                </a:solidFill>
                <a:latin typeface="Nanum Gothic"/>
              </a:rPr>
              <a:t>[MASK]</a:t>
            </a:r>
          </a:p>
          <a:p>
            <a:pPr>
              <a:lnSpc>
                <a:spcPts val="3657"/>
              </a:lnSpc>
              <a:spcBef>
                <a:spcPct val="0"/>
              </a:spcBef>
            </a:pPr>
            <a:r>
              <a:rPr lang="en-US" sz="2612" dirty="0">
                <a:solidFill>
                  <a:srgbClr val="000000"/>
                </a:solidFill>
                <a:ea typeface="Nanum Gothic"/>
              </a:rPr>
              <a:t>Apples </a:t>
            </a:r>
            <a:r>
              <a:rPr lang="en-US" sz="2612" dirty="0">
                <a:solidFill>
                  <a:srgbClr val="FF3131"/>
                </a:solidFill>
                <a:latin typeface="Nanum Gothic"/>
              </a:rPr>
              <a:t>[MASK] </a:t>
            </a:r>
            <a:r>
              <a:rPr lang="en-US" sz="2612" dirty="0">
                <a:solidFill>
                  <a:srgbClr val="000000"/>
                </a:solidFill>
                <a:ea typeface="Nanum Gothic"/>
              </a:rPr>
              <a:t>are so delicious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Denoising Sequence-to-Sequence Pre-training for Natural Language Generation, Translation, and Comprehension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3D93D1C-F2DE-CBE7-77AB-67B226EA2CC1}"/>
              </a:ext>
            </a:extLst>
          </p:cNvPr>
          <p:cNvSpPr/>
          <p:nvPr/>
        </p:nvSpPr>
        <p:spPr>
          <a:xfrm>
            <a:off x="14401800" y="6515100"/>
            <a:ext cx="457200" cy="7620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3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A8F0189-BDF4-D8EF-29F4-9AE9DA9BAF3F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23E92C-F599-484E-E07F-5CFCCDEBE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3" b="61169"/>
          <a:stretch/>
        </p:blipFill>
        <p:spPr>
          <a:xfrm>
            <a:off x="4724400" y="4245219"/>
            <a:ext cx="6394706" cy="11225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39010B-026A-5488-CD9B-3A21DAD2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3764458"/>
            <a:ext cx="4722996" cy="43371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F070EDA-A0D9-C022-1712-BCDC6BAC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8991" y="8313795"/>
            <a:ext cx="5973264" cy="1254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E149CC-7E86-D9B1-AF17-C89DDAE0C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13" r="58272"/>
          <a:stretch/>
        </p:blipFill>
        <p:spPr>
          <a:xfrm>
            <a:off x="1400802" y="4103433"/>
            <a:ext cx="3057705" cy="1406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88CC5-5318-2140-4594-BFAC4CF5E4BF}"/>
              </a:ext>
            </a:extLst>
          </p:cNvPr>
          <p:cNvSpPr txBox="1"/>
          <p:nvPr/>
        </p:nvSpPr>
        <p:spPr>
          <a:xfrm>
            <a:off x="1984558" y="3003781"/>
            <a:ext cx="10436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Nanum Gothic Bold" panose="020B0600000101010101" charset="-127"/>
                <a:ea typeface="Nanum Gothic Bold" panose="020B0600000101010101" charset="-127"/>
              </a:rPr>
              <a:t>Approximate the change in Weight through Rank Decomposition matrices</a:t>
            </a:r>
            <a:endParaRPr lang="ko-KR" altLang="en-US" sz="22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41EFC4-DC6F-DEEC-F605-E6196683646C}"/>
                  </a:ext>
                </a:extLst>
              </p:cNvPr>
              <p:cNvSpPr txBox="1"/>
              <p:nvPr/>
            </p:nvSpPr>
            <p:spPr>
              <a:xfrm>
                <a:off x="1970606" y="6344228"/>
                <a:ext cx="8939496" cy="1845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altLang="ko-KR" sz="2000" dirty="0">
                    <a:latin typeface="Inter" panose="020B0600000101010101" charset="0"/>
                  </a:rPr>
                  <a:t>Freeze</a:t>
                </a:r>
                <a:r>
                  <a:rPr lang="ko-KR" altLang="en-US" sz="2000" dirty="0">
                    <a:latin typeface="Inter" panose="020B0600000101010101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rgbClr val="37415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latin typeface="Inter" panose="020B0600000101010101" charset="0"/>
                  </a:rPr>
                  <a:t>and Training only</a:t>
                </a:r>
                <a:r>
                  <a:rPr lang="ko-KR" altLang="en-US" sz="2000" dirty="0">
                    <a:latin typeface="Inter" panose="020B0600000101010101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sz="2000" dirty="0">
                  <a:latin typeface="Inter" panose="020B0600000101010101" charset="0"/>
                  <a:ea typeface="Inter" panose="020B0600000101010101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altLang="ko-KR" sz="2000" dirty="0">
                    <a:latin typeface="Inter" panose="020B0600000101010101" charset="0"/>
                    <a:ea typeface="Inter" panose="020B0600000101010101" charset="0"/>
                  </a:rPr>
                  <a:t>Multiply the input x and sum the output vectors in a coordinate-wise</a:t>
                </a:r>
              </a:p>
              <a:p>
                <a:pPr marL="342900" indent="-342900">
                  <a:lnSpc>
                    <a:spcPct val="200000"/>
                  </a:lnSpc>
                  <a:buFont typeface="+mj-lt"/>
                  <a:buAutoNum type="arabicParenR"/>
                </a:pPr>
                <a:r>
                  <a:rPr lang="en-US" altLang="ko-KR" sz="2000" dirty="0">
                    <a:latin typeface="Inter" panose="020B0600000101010101" charset="0"/>
                    <a:ea typeface="Inter" panose="020B0600000101010101" charset="0"/>
                  </a:rPr>
                  <a:t>Added to sum</a:t>
                </a:r>
                <a:r>
                  <a:rPr lang="ko-KR" altLang="en-US" sz="2000" b="0" i="0" dirty="0">
                    <a:effectLst/>
                    <a:latin typeface="Inter" panose="020B0600000101010101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rgbClr val="37415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rgbClr val="374151"/>
                    </a:solidFill>
                    <a:latin typeface="Inter" panose="020B0600000101010101" charset="0"/>
                  </a:rPr>
                  <a:t> </a:t>
                </a:r>
                <a:r>
                  <a:rPr lang="en-US" altLang="ko-KR" sz="2000" dirty="0">
                    <a:latin typeface="Inter" panose="020B0600000101010101" charset="0"/>
                  </a:rPr>
                  <a:t>to form a new weight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srgbClr val="37415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sz="2000" dirty="0">
                    <a:latin typeface="Inter" panose="020B0600000101010101" charset="0"/>
                  </a:rPr>
                  <a:t> </a:t>
                </a:r>
                <a:r>
                  <a:rPr lang="en-US" altLang="ko-KR" sz="2000" dirty="0">
                    <a:latin typeface="Inter" panose="020B0600000101010101" charset="0"/>
                  </a:rPr>
                  <a:t>for the model</a:t>
                </a:r>
                <a:endParaRPr lang="ko-KR" altLang="en-US" sz="2000" dirty="0">
                  <a:latin typeface="Inter" panose="020B0600000101010101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41EFC4-DC6F-DEEC-F605-E61966836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606" y="6344228"/>
                <a:ext cx="8939496" cy="1845442"/>
              </a:xfrm>
              <a:prstGeom prst="rect">
                <a:avLst/>
              </a:prstGeom>
              <a:blipFill>
                <a:blip r:embed="rId5"/>
                <a:stretch>
                  <a:fillRect l="-682" b="-5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19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CD588-FF3F-4290-1721-30F0CE8E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DB4DEF-DA73-178C-F4C7-C83774728970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5783F1-F37A-F2E7-BAE7-5A91210933D0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AEEDE0-C7E5-BA15-F8EB-84F684CB8126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353AE918-3BCA-5E0E-DBF2-3B843CBDC1AC}"/>
              </a:ext>
            </a:extLst>
          </p:cNvPr>
          <p:cNvSpPr txBox="1"/>
          <p:nvPr/>
        </p:nvSpPr>
        <p:spPr>
          <a:xfrm>
            <a:off x="1357233" y="1393201"/>
            <a:ext cx="396512" cy="42510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56DE0A0-ECDD-91FA-95A6-CE2CF7C28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02"/>
          <a:stretch/>
        </p:blipFill>
        <p:spPr>
          <a:xfrm>
            <a:off x="9735009" y="722302"/>
            <a:ext cx="6750211" cy="44914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440817-B6F8-A382-B795-C227BD9F7F3B}"/>
              </a:ext>
            </a:extLst>
          </p:cNvPr>
          <p:cNvSpPr txBox="1"/>
          <p:nvPr/>
        </p:nvSpPr>
        <p:spPr>
          <a:xfrm>
            <a:off x="2527479" y="2145848"/>
            <a:ext cx="8939496" cy="1845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Define </a:t>
            </a:r>
            <a:r>
              <a:rPr lang="en-US" altLang="ko-KR" sz="2000" dirty="0" err="1">
                <a:latin typeface="Inter" panose="020B0600000101010101" charset="0"/>
              </a:rPr>
              <a:t>LoraA</a:t>
            </a:r>
            <a:r>
              <a:rPr lang="en-US" altLang="ko-KR" sz="2000" dirty="0">
                <a:latin typeface="Inter" panose="020B0600000101010101" charset="0"/>
              </a:rPr>
              <a:t>, </a:t>
            </a:r>
            <a:r>
              <a:rPr lang="en-US" altLang="ko-KR" sz="2000" dirty="0" err="1">
                <a:latin typeface="Inter" panose="020B0600000101010101" charset="0"/>
              </a:rPr>
              <a:t>LoraB</a:t>
            </a:r>
            <a:endParaRPr lang="en-US" altLang="ko-KR" sz="2000" dirty="0">
              <a:latin typeface="Inter" panose="020B0600000101010101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Inter" panose="020B0600000101010101" charset="0"/>
              </a:rPr>
              <a:t>LoraA</a:t>
            </a:r>
            <a:r>
              <a:rPr lang="en-US" altLang="ko-KR" sz="2000" dirty="0">
                <a:latin typeface="Inter" panose="020B0600000101010101" charset="0"/>
              </a:rPr>
              <a:t> is initialized with </a:t>
            </a:r>
            <a:r>
              <a:rPr lang="en-US" altLang="ko-KR" sz="2000" dirty="0" err="1">
                <a:latin typeface="Inter" panose="020B0600000101010101" charset="0"/>
              </a:rPr>
              <a:t>kaiming_uniform</a:t>
            </a:r>
            <a:endParaRPr lang="ko-KR" altLang="en-US" sz="2000" dirty="0">
              <a:latin typeface="Inter" panose="020B0600000101010101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 err="1">
                <a:latin typeface="Inter" panose="020B0600000101010101" charset="0"/>
              </a:rPr>
              <a:t>LoraB</a:t>
            </a:r>
            <a:r>
              <a:rPr lang="en-US" altLang="ko-KR" sz="2000" dirty="0">
                <a:latin typeface="Inter" panose="020B0600000101010101" charset="0"/>
              </a:rPr>
              <a:t> is initialized as a 0 vector matrix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B0BC36-9AE9-D0B8-C9C5-1418B447972D}"/>
              </a:ext>
            </a:extLst>
          </p:cNvPr>
          <p:cNvSpPr txBox="1"/>
          <p:nvPr/>
        </p:nvSpPr>
        <p:spPr>
          <a:xfrm>
            <a:off x="2527479" y="6824905"/>
            <a:ext cx="8939496" cy="122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Update weights with only </a:t>
            </a:r>
            <a:r>
              <a:rPr lang="en-US" altLang="ko-KR" sz="2000" dirty="0" err="1">
                <a:latin typeface="Inter" panose="020B0600000101010101" charset="0"/>
              </a:rPr>
              <a:t>LoraA</a:t>
            </a:r>
            <a:r>
              <a:rPr lang="en-US" altLang="ko-KR" sz="2000" dirty="0">
                <a:latin typeface="Inter" panose="020B0600000101010101" charset="0"/>
              </a:rPr>
              <a:t> and </a:t>
            </a:r>
            <a:r>
              <a:rPr lang="en-US" altLang="ko-KR" sz="2000" dirty="0" err="1">
                <a:latin typeface="Inter" panose="020B0600000101010101" charset="0"/>
              </a:rPr>
              <a:t>LoraB</a:t>
            </a:r>
            <a:endParaRPr lang="en-US" altLang="ko-KR" sz="2000" dirty="0">
              <a:latin typeface="Inter" panose="020B0600000101010101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Inter" panose="020B0600000101010101" charset="0"/>
              </a:rPr>
              <a:t>No Additional inference latency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A7BB19-E7E9-928E-F885-68DFCF30C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5333711"/>
            <a:ext cx="8839200" cy="42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AF95C-B611-6AC8-A0B9-E573A4FF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12CC06-703C-3EBA-6A94-BBBC768D792D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DA5A79-2C1F-BFDB-EDC9-EBBDAB5E71FE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310055-594B-90AA-7054-B30B78E22058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B1AA74-C276-381D-1B3B-C95CE5BBFD0C}"/>
              </a:ext>
            </a:extLst>
          </p:cNvPr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F9F96F1-D32E-05AE-93CB-C66FEAEC65F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4AEEAA4-FA0C-31E5-C23B-0923607057E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BEB8460-6CE0-2538-4E71-2E9421953E2B}"/>
              </a:ext>
            </a:extLst>
          </p:cNvPr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9F5CE10-D836-8E7D-BF20-022396A0ED78}"/>
              </a:ext>
            </a:extLst>
          </p:cNvPr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2FA060DD-2AF8-5A01-A98F-1C0F313BFC35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9AA09-5464-7A2A-771C-4650E856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2" y="4433049"/>
            <a:ext cx="8739131" cy="4448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6BB8D9-4120-E05D-584D-4270A5D86A88}"/>
              </a:ext>
            </a:extLst>
          </p:cNvPr>
          <p:cNvSpPr txBox="1"/>
          <p:nvPr/>
        </p:nvSpPr>
        <p:spPr>
          <a:xfrm>
            <a:off x="1984558" y="3003781"/>
            <a:ext cx="104360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Nanum Gothic Bold" panose="020B0600000101010101" charset="-127"/>
                <a:ea typeface="Nanum Gothic Bold" panose="020B0600000101010101" charset="-127"/>
              </a:rPr>
              <a:t>NLU &amp; NLG Task</a:t>
            </a:r>
            <a:endParaRPr lang="ko-KR" altLang="en-US" sz="2200" dirty="0">
              <a:latin typeface="Nanum Gothic Bold" panose="020B0600000101010101" charset="-127"/>
              <a:ea typeface="Nanum Gothic Bold" panose="020B0600000101010101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F54419-C0CC-243F-8F1C-857BF6BF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83" y="4406475"/>
            <a:ext cx="8219376" cy="39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49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477F1-DC56-DC2B-930B-737EB691A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8E7923-4982-0A14-F7B9-26EF968F85C2}"/>
              </a:ext>
            </a:extLst>
          </p:cNvPr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6EDBBC-341F-A9BC-1E1E-9328F2535402}"/>
                </a:ext>
              </a:extLst>
            </p:cNvPr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31EDCF3-17F8-1C4E-B241-B808E02414D0}"/>
                </a:ext>
              </a:extLst>
            </p:cNvPr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27757C-C121-99BC-BDAC-6185405B34CB}"/>
              </a:ext>
            </a:extLst>
          </p:cNvPr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0B1EC0D-7664-3E35-220B-981B76388B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755E70C-95FD-453D-BE2E-2EDC43E9E1F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74793E77-3429-3AD3-8409-75AAB035E6C0}"/>
              </a:ext>
            </a:extLst>
          </p:cNvPr>
          <p:cNvSpPr txBox="1"/>
          <p:nvPr/>
        </p:nvSpPr>
        <p:spPr>
          <a:xfrm>
            <a:off x="1984559" y="1104900"/>
            <a:ext cx="6473641" cy="827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11171D"/>
                </a:solidFill>
                <a:latin typeface="Nanum Gothic Bold"/>
              </a:rPr>
              <a:t>LoRA</a:t>
            </a:r>
            <a:endParaRPr lang="en-US" sz="5000" dirty="0">
              <a:solidFill>
                <a:srgbClr val="11171D"/>
              </a:solidFill>
              <a:latin typeface="Nanum Gothic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92F7CB4-1885-2CBC-C5D6-96C63E43948D}"/>
              </a:ext>
            </a:extLst>
          </p:cNvPr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43ADA557-DAEF-3496-2439-69DE11061153}"/>
              </a:ext>
            </a:extLst>
          </p:cNvPr>
          <p:cNvSpPr txBox="1"/>
          <p:nvPr/>
        </p:nvSpPr>
        <p:spPr>
          <a:xfrm>
            <a:off x="2051233" y="1948441"/>
            <a:ext cx="15740845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 dirty="0">
                <a:solidFill>
                  <a:srgbClr val="737373"/>
                </a:solidFill>
                <a:latin typeface="Nanum Gothic"/>
              </a:rPr>
              <a:t>Low-Rank Adaptation of Large Language Models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 dirty="0">
              <a:solidFill>
                <a:srgbClr val="737373"/>
              </a:solidFill>
              <a:latin typeface="Nanum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20B8DB-248E-0D50-5DC8-59DCF7B7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03911"/>
            <a:ext cx="7543800" cy="32343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86B3A2-EA9B-3AD9-4C4B-A822D8BEA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062460"/>
            <a:ext cx="10744200" cy="34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04439" y="2922839"/>
            <a:ext cx="11479122" cy="4281258"/>
          </a:xfrm>
          <a:custGeom>
            <a:avLst/>
            <a:gdLst/>
            <a:ahLst/>
            <a:cxnLst/>
            <a:rect l="l" t="t" r="r" b="b"/>
            <a:pathLst>
              <a:path w="11479122" h="4281258">
                <a:moveTo>
                  <a:pt x="0" y="0"/>
                </a:moveTo>
                <a:lnTo>
                  <a:pt x="11479122" y="0"/>
                </a:lnTo>
                <a:lnTo>
                  <a:pt x="11479122" y="4281258"/>
                </a:lnTo>
                <a:lnTo>
                  <a:pt x="0" y="428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What is ODQA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9498" y="7893091"/>
            <a:ext cx="15193102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Question이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주어졌을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때 Knowledge Base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에서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Retriever가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불러온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관련된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Passage에서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Reader 가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Answer를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099" dirty="0" err="1">
                <a:solidFill>
                  <a:srgbClr val="000000"/>
                </a:solidFill>
                <a:latin typeface="Nanum Gothic Bold"/>
                <a:ea typeface="Nanum Gothic Bold"/>
              </a:rPr>
              <a:t>추론하는</a:t>
            </a:r>
            <a:r>
              <a:rPr lang="en-US" sz="2099" dirty="0">
                <a:solidFill>
                  <a:srgbClr val="000000"/>
                </a:solidFill>
                <a:latin typeface="Nanum Gothic Bold"/>
                <a:ea typeface="Nanum Gothic Bold"/>
              </a:rPr>
              <a:t> Task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87719" y="8768890"/>
            <a:ext cx="768945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3131"/>
                </a:solidFill>
                <a:latin typeface="Nanum Gothic Bold"/>
              </a:rPr>
              <a:t>ODQA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89884" y="8768890"/>
            <a:ext cx="5316015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3131"/>
                </a:solidFill>
                <a:latin typeface="Nanum Gothic Bold"/>
              </a:rPr>
              <a:t>KIT (Knowledge Intensive Task)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6A0E37A-D8DD-6372-E6CC-8BCD449038B5}"/>
              </a:ext>
            </a:extLst>
          </p:cNvPr>
          <p:cNvSpPr/>
          <p:nvPr/>
        </p:nvSpPr>
        <p:spPr>
          <a:xfrm>
            <a:off x="8230809" y="8777933"/>
            <a:ext cx="684592" cy="339692"/>
          </a:xfrm>
          <a:prstGeom prst="rightArrow">
            <a:avLst/>
          </a:prstGeom>
          <a:solidFill>
            <a:srgbClr val="FF000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921DF-C456-845D-C4ED-7233F87D737D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8973" y="788424"/>
            <a:ext cx="7089907" cy="3544954"/>
          </a:xfrm>
          <a:custGeom>
            <a:avLst/>
            <a:gdLst/>
            <a:ahLst/>
            <a:cxnLst/>
            <a:rect l="l" t="t" r="r" b="b"/>
            <a:pathLst>
              <a:path w="7089907" h="3544954">
                <a:moveTo>
                  <a:pt x="0" y="0"/>
                </a:moveTo>
                <a:lnTo>
                  <a:pt x="7089907" y="0"/>
                </a:lnTo>
                <a:lnTo>
                  <a:pt x="7089907" y="3544953"/>
                </a:lnTo>
                <a:lnTo>
                  <a:pt x="0" y="354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185879" y="7997019"/>
            <a:ext cx="4799267" cy="1169569"/>
          </a:xfrm>
          <a:custGeom>
            <a:avLst/>
            <a:gdLst/>
            <a:ahLst/>
            <a:cxnLst/>
            <a:rect l="l" t="t" r="r" b="b"/>
            <a:pathLst>
              <a:path w="4799267" h="1169569">
                <a:moveTo>
                  <a:pt x="0" y="0"/>
                </a:moveTo>
                <a:lnTo>
                  <a:pt x="4799267" y="0"/>
                </a:lnTo>
                <a:lnTo>
                  <a:pt x="4799267" y="1169569"/>
                </a:lnTo>
                <a:lnTo>
                  <a:pt x="0" y="116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What is ODQA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99496" y="2778887"/>
            <a:ext cx="1629503" cy="466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5"/>
              </a:lnSpc>
              <a:spcBef>
                <a:spcPct val="0"/>
              </a:spcBef>
            </a:pPr>
            <a:r>
              <a:rPr lang="en-US" sz="2725" dirty="0">
                <a:solidFill>
                  <a:srgbClr val="000000"/>
                </a:solidFill>
                <a:latin typeface="Nanum Gothic"/>
              </a:rPr>
              <a:t>Retriever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5634" y="8313549"/>
            <a:ext cx="7590165" cy="33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Question이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Input일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때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사용할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Passage의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Liklihood를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최대화</a:t>
            </a:r>
            <a:endParaRPr lang="en-US" sz="1999" dirty="0">
              <a:solidFill>
                <a:srgbClr val="737373"/>
              </a:solidFill>
              <a:latin typeface="Nanum Gothic"/>
              <a:ea typeface="Nanum Goth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84559" y="3383471"/>
            <a:ext cx="17296158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Quenstion과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관련된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Passage를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knowledge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base에서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찾는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모델</a:t>
            </a:r>
            <a:endParaRPr lang="en-US" sz="1899" dirty="0">
              <a:solidFill>
                <a:srgbClr val="000000"/>
              </a:solidFill>
              <a:latin typeface="Nanum Gothic"/>
              <a:ea typeface="Nanum Goth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60357" y="5839746"/>
            <a:ext cx="8698243" cy="126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09" lvl="1" indent="-205105">
              <a:lnSpc>
                <a:spcPct val="150000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Passage and Question Inner product produced by Retriever</a:t>
            </a:r>
          </a:p>
          <a:p>
            <a:pPr marL="410209" lvl="1" indent="-205105">
              <a:lnSpc>
                <a:spcPct val="150000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Weight of Passage when calculating answer</a:t>
            </a:r>
          </a:p>
          <a:p>
            <a:pPr marL="410209" lvl="1" indent="-205105">
              <a:lnSpc>
                <a:spcPct val="150000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Higher score = The passage is important for inferring the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56ED70-74F7-6C2F-7161-39C38622DB18}"/>
                  </a:ext>
                </a:extLst>
              </p:cNvPr>
              <p:cNvSpPr txBox="1"/>
              <p:nvPr/>
            </p:nvSpPr>
            <p:spPr>
              <a:xfrm>
                <a:off x="2286000" y="5110887"/>
                <a:ext cx="5439504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𝑟𝑒𝑡𝑟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𝐸𝑁𝐶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𝐸𝑁𝐶</m:t>
                          </m:r>
                        </m:e>
                        <m:sub>
                          <m:r>
                            <a:rPr lang="en-US" altLang="ko-KR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56ED70-74F7-6C2F-7161-39C38622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10887"/>
                <a:ext cx="5439504" cy="556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연결선: 구부러짐 30">
            <a:extLst>
              <a:ext uri="{FF2B5EF4-FFF2-40B4-BE49-F238E27FC236}">
                <a16:creationId xmlns:a16="http://schemas.microsoft.com/office/drawing/2014/main" id="{370DF7B3-45A6-2002-190F-AC3EDFEF3D57}"/>
              </a:ext>
            </a:extLst>
          </p:cNvPr>
          <p:cNvCxnSpPr>
            <a:cxnSpLocks/>
            <a:stCxn id="34" idx="2"/>
          </p:cNvCxnSpPr>
          <p:nvPr/>
        </p:nvCxnSpPr>
        <p:spPr>
          <a:xfrm rot="5400000" flipH="1" flipV="1">
            <a:off x="7109605" y="7558894"/>
            <a:ext cx="288625" cy="2163436"/>
          </a:xfrm>
          <a:prstGeom prst="curvedConnector4">
            <a:avLst>
              <a:gd name="adj1" fmla="val -92404"/>
              <a:gd name="adj2" fmla="val 59979"/>
            </a:avLst>
          </a:prstGeom>
          <a:ln>
            <a:round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DF83B6-C3B2-6D18-6EF2-54101D71B307}"/>
              </a:ext>
            </a:extLst>
          </p:cNvPr>
          <p:cNvSpPr/>
          <p:nvPr/>
        </p:nvSpPr>
        <p:spPr>
          <a:xfrm>
            <a:off x="5638800" y="8191500"/>
            <a:ext cx="1066800" cy="593424"/>
          </a:xfrm>
          <a:prstGeom prst="roundRect">
            <a:avLst>
              <a:gd name="adj" fmla="val 29508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636164-C0C7-9DCC-A45E-AE35B6BA343E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727106" y="1028700"/>
            <a:ext cx="6532194" cy="5875910"/>
          </a:xfrm>
          <a:custGeom>
            <a:avLst/>
            <a:gdLst/>
            <a:ahLst/>
            <a:cxnLst/>
            <a:rect l="l" t="t" r="r" b="b"/>
            <a:pathLst>
              <a:path w="6532194" h="5875910">
                <a:moveTo>
                  <a:pt x="0" y="0"/>
                </a:moveTo>
                <a:lnTo>
                  <a:pt x="6532194" y="0"/>
                </a:lnTo>
                <a:lnTo>
                  <a:pt x="6532194" y="5875910"/>
                </a:lnTo>
                <a:lnTo>
                  <a:pt x="0" y="5875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51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185879" y="7997019"/>
            <a:ext cx="4799267" cy="1169569"/>
          </a:xfrm>
          <a:custGeom>
            <a:avLst/>
            <a:gdLst/>
            <a:ahLst/>
            <a:cxnLst/>
            <a:rect l="l" t="t" r="r" b="b"/>
            <a:pathLst>
              <a:path w="4799267" h="1169569">
                <a:moveTo>
                  <a:pt x="0" y="0"/>
                </a:moveTo>
                <a:lnTo>
                  <a:pt x="4799267" y="0"/>
                </a:lnTo>
                <a:lnTo>
                  <a:pt x="4799267" y="1169569"/>
                </a:lnTo>
                <a:lnTo>
                  <a:pt x="0" y="1169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What is ODQA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1928" y="2522949"/>
            <a:ext cx="4457871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Nanum Gothic Bold"/>
              </a:rPr>
              <a:t>1) Extraction based prediction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6966" y="4056111"/>
            <a:ext cx="4462833" cy="343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Nanum Gothic Bold"/>
              </a:rPr>
              <a:t>2) Generation based 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5634" y="8313549"/>
            <a:ext cx="7590165" cy="33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Question과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Passage가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Input일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때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Answer의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Liklihood를</a:t>
            </a:r>
            <a:r>
              <a:rPr lang="en-US" sz="1999" dirty="0">
                <a:solidFill>
                  <a:srgbClr val="737373"/>
                </a:solidFill>
                <a:latin typeface="Nanum Gothic"/>
                <a:ea typeface="Nanum Gothic"/>
              </a:rPr>
              <a:t> </a:t>
            </a:r>
            <a:r>
              <a:rPr lang="en-US" sz="1999" dirty="0" err="1">
                <a:solidFill>
                  <a:srgbClr val="737373"/>
                </a:solidFill>
                <a:latin typeface="Nanum Gothic"/>
                <a:ea typeface="Nanum Gothic"/>
              </a:rPr>
              <a:t>최대화</a:t>
            </a:r>
            <a:endParaRPr lang="en-US" sz="1999" dirty="0">
              <a:solidFill>
                <a:srgbClr val="737373"/>
              </a:solidFill>
              <a:latin typeface="Nanum Gothic"/>
              <a:ea typeface="Nanum Goth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84559" y="3065739"/>
            <a:ext cx="6532194" cy="3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Passage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에서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Answer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후보가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될 수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있는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span을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찾는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모델</a:t>
            </a:r>
            <a:endParaRPr lang="en-US" sz="1899" dirty="0">
              <a:solidFill>
                <a:srgbClr val="000000"/>
              </a:solidFill>
              <a:latin typeface="Nanum Gothic"/>
              <a:ea typeface="Nanum Goth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84559" y="4658396"/>
            <a:ext cx="6532194" cy="3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Passage와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Question을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입력하여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Answer를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생성하는</a:t>
            </a: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 </a:t>
            </a:r>
            <a:r>
              <a:rPr lang="en-US" sz="1899" dirty="0" err="1">
                <a:solidFill>
                  <a:srgbClr val="000000"/>
                </a:solidFill>
                <a:latin typeface="Nanum Gothic"/>
                <a:ea typeface="Nanum Gothic"/>
              </a:rPr>
              <a:t>모델</a:t>
            </a:r>
            <a:endParaRPr lang="en-US" sz="1899" dirty="0">
              <a:solidFill>
                <a:srgbClr val="000000"/>
              </a:solidFill>
              <a:latin typeface="Nanum Gothic"/>
              <a:ea typeface="Nanum Gothic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786077" y="6331123"/>
            <a:ext cx="8742547" cy="82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ct val="150000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Answer score for each span as calculated by Reader</a:t>
            </a:r>
          </a:p>
          <a:p>
            <a:pPr marL="410209" lvl="1" indent="-205105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Nanum Gothic"/>
                <a:ea typeface="Nanum Gothic"/>
              </a:rPr>
              <a:t>Select the final Answer by calculating and marginalize each passage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49CBA3-42A9-F2D7-309A-D33D3B04C3BF}"/>
                  </a:ext>
                </a:extLst>
              </p:cNvPr>
              <p:cNvSpPr txBox="1"/>
              <p:nvPr/>
            </p:nvSpPr>
            <p:spPr>
              <a:xfrm>
                <a:off x="2434258" y="5825954"/>
                <a:ext cx="58373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𝑟𝑒𝑎𝑑</m:t>
                        </m:r>
                      </m:sub>
                    </m:sSub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𝐵𝑒𝑟𝑡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b="0" dirty="0"/>
                  <a:t> or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𝐵𝑎𝑟𝑡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49CBA3-42A9-F2D7-309A-D33D3B04C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258" y="5825954"/>
                <a:ext cx="5837304" cy="430887"/>
              </a:xfrm>
              <a:prstGeom prst="rect">
                <a:avLst/>
              </a:prstGeom>
              <a:blipFill>
                <a:blip r:embed="rId4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C1E24C-2D79-18AD-6FCE-C78717F6B4BC}"/>
              </a:ext>
            </a:extLst>
          </p:cNvPr>
          <p:cNvSpPr/>
          <p:nvPr/>
        </p:nvSpPr>
        <p:spPr>
          <a:xfrm>
            <a:off x="4419600" y="8207100"/>
            <a:ext cx="1295400" cy="594000"/>
          </a:xfrm>
          <a:prstGeom prst="roundRect">
            <a:avLst>
              <a:gd name="adj" fmla="val 27357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6DDF15D0-5A16-0C90-D224-608853DD256B}"/>
              </a:ext>
            </a:extLst>
          </p:cNvPr>
          <p:cNvCxnSpPr>
            <a:cxnSpLocks/>
            <a:stCxn id="30" idx="2"/>
            <a:endCxn id="18" idx="1"/>
          </p:cNvCxnSpPr>
          <p:nvPr/>
        </p:nvCxnSpPr>
        <p:spPr>
          <a:xfrm rot="5400000" flipH="1" flipV="1">
            <a:off x="6542614" y="7008081"/>
            <a:ext cx="317705" cy="3268334"/>
          </a:xfrm>
          <a:prstGeom prst="curvedConnector4">
            <a:avLst>
              <a:gd name="adj1" fmla="val -71954"/>
              <a:gd name="adj2" fmla="val 59909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What is ODQA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F178115A-3907-71C1-CA16-4CA4E7FE6885}"/>
              </a:ext>
            </a:extLst>
          </p:cNvPr>
          <p:cNvSpPr/>
          <p:nvPr/>
        </p:nvSpPr>
        <p:spPr>
          <a:xfrm>
            <a:off x="1642735" y="4089983"/>
            <a:ext cx="2689624" cy="2689624"/>
          </a:xfrm>
          <a:prstGeom prst="donut">
            <a:avLst>
              <a:gd name="adj" fmla="val 1437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+mn-ea"/>
              </a:rPr>
              <a:t>DRQA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Chen et al, 2017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" name="원형: 비어 있음 13">
            <a:extLst>
              <a:ext uri="{FF2B5EF4-FFF2-40B4-BE49-F238E27FC236}">
                <a16:creationId xmlns:a16="http://schemas.microsoft.com/office/drawing/2014/main" id="{49FA7A1D-B0B5-B065-32FC-145F93B4B3E6}"/>
              </a:ext>
            </a:extLst>
          </p:cNvPr>
          <p:cNvSpPr/>
          <p:nvPr/>
        </p:nvSpPr>
        <p:spPr>
          <a:xfrm>
            <a:off x="5729149" y="4101817"/>
            <a:ext cx="2689624" cy="2689624"/>
          </a:xfrm>
          <a:prstGeom prst="donut">
            <a:avLst>
              <a:gd name="adj" fmla="val 14379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+mn-ea"/>
              </a:rPr>
              <a:t>ORQA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Lee et al, 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2019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35E17ED7-2826-547E-F050-DF067CDD50A1}"/>
              </a:ext>
            </a:extLst>
          </p:cNvPr>
          <p:cNvSpPr/>
          <p:nvPr/>
        </p:nvSpPr>
        <p:spPr>
          <a:xfrm>
            <a:off x="9877961" y="4089983"/>
            <a:ext cx="2689624" cy="2689624"/>
          </a:xfrm>
          <a:prstGeom prst="donut">
            <a:avLst>
              <a:gd name="adj" fmla="val 14379"/>
            </a:avLst>
          </a:prstGeom>
          <a:solidFill>
            <a:srgbClr val="F9A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+mn-ea"/>
              </a:rPr>
              <a:t>REALM</a:t>
            </a:r>
          </a:p>
          <a:p>
            <a:pPr algn="ctr"/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Guu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et al, 2019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2D57927E-0E36-3FD9-28CD-AA36B0263E68}"/>
              </a:ext>
            </a:extLst>
          </p:cNvPr>
          <p:cNvSpPr/>
          <p:nvPr/>
        </p:nvSpPr>
        <p:spPr>
          <a:xfrm>
            <a:off x="14061562" y="4111857"/>
            <a:ext cx="2689624" cy="2689624"/>
          </a:xfrm>
          <a:prstGeom prst="donut">
            <a:avLst>
              <a:gd name="adj" fmla="val 14379"/>
            </a:avLst>
          </a:prstGeom>
          <a:solidFill>
            <a:srgbClr val="F68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+mn-ea"/>
              </a:rPr>
              <a:t>RAG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Lewis et al, 2021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007ECD-334E-0EF2-A8D5-1516B17657AF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4332359" y="5434795"/>
            <a:ext cx="1396790" cy="1183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13A4447-E20B-82FD-F406-8C177D5AE42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8418773" y="5434795"/>
            <a:ext cx="1459188" cy="1183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249DF-C3AC-B8BD-B58C-547B8508461C}"/>
              </a:ext>
            </a:extLst>
          </p:cNvPr>
          <p:cNvCxnSpPr>
            <a:cxnSpLocks/>
            <a:stCxn id="15" idx="6"/>
            <a:endCxn id="16" idx="2"/>
          </p:cNvCxnSpPr>
          <p:nvPr/>
        </p:nvCxnSpPr>
        <p:spPr>
          <a:xfrm>
            <a:off x="12567585" y="5434795"/>
            <a:ext cx="1493977" cy="21874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43428C9-8256-E87F-5530-B273EDDBCDC3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2985579" y="6779607"/>
            <a:ext cx="1968" cy="598825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017B0401-A2F9-230F-211F-C72487D78F16}"/>
              </a:ext>
            </a:extLst>
          </p:cNvPr>
          <p:cNvSpPr/>
          <p:nvPr/>
        </p:nvSpPr>
        <p:spPr>
          <a:xfrm>
            <a:off x="2865303" y="7374055"/>
            <a:ext cx="240552" cy="2405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2590376-118A-FD95-14C0-769B4E4F467B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1222773" y="6779607"/>
            <a:ext cx="0" cy="511165"/>
          </a:xfrm>
          <a:prstGeom prst="line">
            <a:avLst/>
          </a:prstGeom>
          <a:ln w="38100">
            <a:solidFill>
              <a:srgbClr val="F9A7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16ABAAAE-057B-8E79-D9B2-FD822F75F830}"/>
              </a:ext>
            </a:extLst>
          </p:cNvPr>
          <p:cNvSpPr/>
          <p:nvPr/>
        </p:nvSpPr>
        <p:spPr>
          <a:xfrm>
            <a:off x="6953685" y="3263264"/>
            <a:ext cx="240552" cy="2405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440C58A-07BA-7C45-4A79-EE94D443026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073961" y="3480191"/>
            <a:ext cx="0" cy="621626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80C163CE-70B2-F359-2A34-11AD0F824EB0}"/>
              </a:ext>
            </a:extLst>
          </p:cNvPr>
          <p:cNvSpPr/>
          <p:nvPr/>
        </p:nvSpPr>
        <p:spPr>
          <a:xfrm>
            <a:off x="11102496" y="7303049"/>
            <a:ext cx="240552" cy="240552"/>
          </a:xfrm>
          <a:prstGeom prst="ellipse">
            <a:avLst/>
          </a:prstGeom>
          <a:solidFill>
            <a:srgbClr val="F9A763"/>
          </a:solidFill>
          <a:ln>
            <a:solidFill>
              <a:srgbClr val="F9A7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F69D0A-CD39-FC71-18AC-6FBCF09C08A4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5406373" y="3503816"/>
            <a:ext cx="1" cy="608041"/>
          </a:xfrm>
          <a:prstGeom prst="line">
            <a:avLst/>
          </a:prstGeom>
          <a:ln w="38100">
            <a:solidFill>
              <a:srgbClr val="F688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99D1AC9B-926F-FB6D-1B29-8F8B71E2A246}"/>
              </a:ext>
            </a:extLst>
          </p:cNvPr>
          <p:cNvSpPr/>
          <p:nvPr/>
        </p:nvSpPr>
        <p:spPr>
          <a:xfrm>
            <a:off x="15286097" y="3310198"/>
            <a:ext cx="240552" cy="240552"/>
          </a:xfrm>
          <a:prstGeom prst="ellipse">
            <a:avLst/>
          </a:prstGeom>
          <a:solidFill>
            <a:srgbClr val="F6882E"/>
          </a:solidFill>
          <a:ln>
            <a:solidFill>
              <a:srgbClr val="F688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307B00-96AC-7C74-9F5B-DD54C252E735}"/>
              </a:ext>
            </a:extLst>
          </p:cNvPr>
          <p:cNvSpPr txBox="1"/>
          <p:nvPr/>
        </p:nvSpPr>
        <p:spPr>
          <a:xfrm>
            <a:off x="1041035" y="7660326"/>
            <a:ext cx="468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Look up the answer in an external knowledge database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4AA09D-079A-A7AC-0FFF-CFBFC181557E}"/>
              </a:ext>
            </a:extLst>
          </p:cNvPr>
          <p:cNvSpPr txBox="1"/>
          <p:nvPr/>
        </p:nvSpPr>
        <p:spPr>
          <a:xfrm>
            <a:off x="5729149" y="2807715"/>
            <a:ext cx="3246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Train a retriever too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569145-10A2-A13B-E0CD-76A796AF9CDE}"/>
              </a:ext>
            </a:extLst>
          </p:cNvPr>
          <p:cNvSpPr txBox="1"/>
          <p:nvPr/>
        </p:nvSpPr>
        <p:spPr>
          <a:xfrm>
            <a:off x="8767329" y="7614159"/>
            <a:ext cx="5151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Train a Retriever-Reader from end2end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FFC025-2C8A-C6A1-BC21-13CFE34BE888}"/>
              </a:ext>
            </a:extLst>
          </p:cNvPr>
          <p:cNvSpPr txBox="1"/>
          <p:nvPr/>
        </p:nvSpPr>
        <p:spPr>
          <a:xfrm>
            <a:off x="13442242" y="2499939"/>
            <a:ext cx="4343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Nanum Gothic" panose="020B0600000101010101" charset="-127"/>
                <a:ea typeface="Nanum Gothic" panose="020B0600000101010101" charset="-127"/>
              </a:rPr>
              <a:t>Performing a KIT by changing the reader to a generator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Nanum Gothic" panose="020B0600000101010101" charset="-127"/>
              <a:ea typeface="Nanum Gothic" panose="020B0600000101010101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21" y="502783"/>
            <a:ext cx="17296158" cy="9281434"/>
            <a:chOff x="0" y="0"/>
            <a:chExt cx="4555367" cy="2444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5367" cy="2444493"/>
            </a:xfrm>
            <a:custGeom>
              <a:avLst/>
              <a:gdLst/>
              <a:ahLst/>
              <a:cxnLst/>
              <a:rect l="l" t="t" r="r" b="b"/>
              <a:pathLst>
                <a:path w="4555367" h="2444493">
                  <a:moveTo>
                    <a:pt x="34018" y="0"/>
                  </a:moveTo>
                  <a:lnTo>
                    <a:pt x="4521348" y="0"/>
                  </a:lnTo>
                  <a:cubicBezTo>
                    <a:pt x="4530371" y="0"/>
                    <a:pt x="4539023" y="3584"/>
                    <a:pt x="4545403" y="9964"/>
                  </a:cubicBezTo>
                  <a:cubicBezTo>
                    <a:pt x="4551783" y="16343"/>
                    <a:pt x="4555367" y="24996"/>
                    <a:pt x="4555367" y="34018"/>
                  </a:cubicBezTo>
                  <a:lnTo>
                    <a:pt x="4555367" y="2410475"/>
                  </a:lnTo>
                  <a:cubicBezTo>
                    <a:pt x="4555367" y="2419497"/>
                    <a:pt x="4551783" y="2428150"/>
                    <a:pt x="4545403" y="2434529"/>
                  </a:cubicBezTo>
                  <a:cubicBezTo>
                    <a:pt x="4539023" y="2440909"/>
                    <a:pt x="4530371" y="2444493"/>
                    <a:pt x="4521348" y="2444493"/>
                  </a:cubicBezTo>
                  <a:lnTo>
                    <a:pt x="34018" y="2444493"/>
                  </a:lnTo>
                  <a:cubicBezTo>
                    <a:pt x="15231" y="2444493"/>
                    <a:pt x="0" y="2429263"/>
                    <a:pt x="0" y="2410475"/>
                  </a:cubicBezTo>
                  <a:lnTo>
                    <a:pt x="0" y="34018"/>
                  </a:lnTo>
                  <a:cubicBezTo>
                    <a:pt x="0" y="15231"/>
                    <a:pt x="15231" y="0"/>
                    <a:pt x="340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5367" cy="24921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1482" y="1376044"/>
            <a:ext cx="488015" cy="4880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65D3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67008" y="6244333"/>
            <a:ext cx="11353984" cy="3013967"/>
          </a:xfrm>
          <a:custGeom>
            <a:avLst/>
            <a:gdLst/>
            <a:ahLst/>
            <a:cxnLst/>
            <a:rect l="l" t="t" r="r" b="b"/>
            <a:pathLst>
              <a:path w="11353984" h="3013967">
                <a:moveTo>
                  <a:pt x="0" y="0"/>
                </a:moveTo>
                <a:lnTo>
                  <a:pt x="11353984" y="0"/>
                </a:lnTo>
                <a:lnTo>
                  <a:pt x="11353984" y="3013967"/>
                </a:lnTo>
                <a:lnTo>
                  <a:pt x="0" y="3013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1984559" y="4169942"/>
            <a:ext cx="4677322" cy="897358"/>
            <a:chOff x="0" y="-29323"/>
            <a:chExt cx="1231887" cy="2363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1887" cy="174799"/>
            </a:xfrm>
            <a:custGeom>
              <a:avLst/>
              <a:gdLst/>
              <a:ahLst/>
              <a:cxnLst/>
              <a:rect l="l" t="t" r="r" b="b"/>
              <a:pathLst>
                <a:path w="1231887" h="174799">
                  <a:moveTo>
                    <a:pt x="8276" y="0"/>
                  </a:moveTo>
                  <a:lnTo>
                    <a:pt x="1223611" y="0"/>
                  </a:lnTo>
                  <a:cubicBezTo>
                    <a:pt x="1225806" y="0"/>
                    <a:pt x="1227911" y="872"/>
                    <a:pt x="1229463" y="2424"/>
                  </a:cubicBezTo>
                  <a:cubicBezTo>
                    <a:pt x="1231015" y="3976"/>
                    <a:pt x="1231887" y="6081"/>
                    <a:pt x="1231887" y="8276"/>
                  </a:cubicBezTo>
                  <a:lnTo>
                    <a:pt x="1231887" y="166523"/>
                  </a:lnTo>
                  <a:cubicBezTo>
                    <a:pt x="1231887" y="168718"/>
                    <a:pt x="1231015" y="170823"/>
                    <a:pt x="1229463" y="172375"/>
                  </a:cubicBezTo>
                  <a:cubicBezTo>
                    <a:pt x="1227911" y="173927"/>
                    <a:pt x="1225806" y="174799"/>
                    <a:pt x="1223611" y="174799"/>
                  </a:cubicBezTo>
                  <a:lnTo>
                    <a:pt x="8276" y="174799"/>
                  </a:lnTo>
                  <a:cubicBezTo>
                    <a:pt x="6081" y="174799"/>
                    <a:pt x="3976" y="173927"/>
                    <a:pt x="2424" y="172375"/>
                  </a:cubicBezTo>
                  <a:cubicBezTo>
                    <a:pt x="872" y="170823"/>
                    <a:pt x="0" y="168718"/>
                    <a:pt x="0" y="166523"/>
                  </a:cubicBezTo>
                  <a:lnTo>
                    <a:pt x="0" y="8276"/>
                  </a:lnTo>
                  <a:cubicBezTo>
                    <a:pt x="0" y="6081"/>
                    <a:pt x="872" y="3976"/>
                    <a:pt x="2424" y="2424"/>
                  </a:cubicBezTo>
                  <a:cubicBezTo>
                    <a:pt x="3976" y="872"/>
                    <a:pt x="6081" y="0"/>
                    <a:pt x="8276" y="0"/>
                  </a:cubicBezTo>
                  <a:close/>
                </a:path>
              </a:pathLst>
            </a:custGeom>
            <a:solidFill>
              <a:srgbClr val="FFBD5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9323"/>
              <a:ext cx="1231887" cy="2363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Point ) </a:t>
              </a:r>
              <a:r>
                <a:rPr lang="en-US" sz="2099" dirty="0" err="1">
                  <a:solidFill>
                    <a:srgbClr val="000000"/>
                  </a:solidFill>
                  <a:latin typeface="Nanum Gothic Bold"/>
                  <a:ea typeface="Nanum Gothic Bold"/>
                </a:rPr>
                <a:t>Text를</a:t>
              </a:r>
              <a:r>
                <a:rPr lang="en-US" sz="20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Nanum Gothic Bold"/>
                  <a:ea typeface="Nanum Gothic Bold"/>
                </a:rPr>
                <a:t>어떻게</a:t>
              </a:r>
              <a:r>
                <a:rPr lang="en-US" sz="20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Nanum Gothic Bold"/>
                  <a:ea typeface="Nanum Gothic Bold"/>
                </a:rPr>
                <a:t>찾아낼</a:t>
              </a:r>
              <a:r>
                <a:rPr lang="en-US" sz="20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 </a:t>
              </a:r>
              <a:r>
                <a:rPr lang="en-US" sz="2099" dirty="0" err="1">
                  <a:solidFill>
                    <a:srgbClr val="000000"/>
                  </a:solidFill>
                  <a:latin typeface="Nanum Gothic Bold"/>
                  <a:ea typeface="Nanum Gothic Bold"/>
                </a:rPr>
                <a:t>것인가</a:t>
              </a:r>
              <a:r>
                <a:rPr lang="en-US" sz="2099" dirty="0">
                  <a:solidFill>
                    <a:srgbClr val="000000"/>
                  </a:solidFill>
                  <a:latin typeface="Nanum Gothic Bold"/>
                  <a:ea typeface="Nanum Gothic Bold"/>
                </a:rPr>
                <a:t>?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84559" y="1104900"/>
            <a:ext cx="5000587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1171D"/>
                </a:solidFill>
                <a:latin typeface="Nanum Gothic Bold"/>
              </a:rPr>
              <a:t>DRQA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1534" y="1405417"/>
            <a:ext cx="326011" cy="38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  <a:spcBef>
                <a:spcPct val="0"/>
              </a:spcBef>
            </a:pPr>
            <a:r>
              <a:rPr lang="en-US" sz="2224">
                <a:solidFill>
                  <a:srgbClr val="FFFFFF"/>
                </a:solidFill>
                <a:latin typeface="Nanum Gothic Bold"/>
              </a:rPr>
              <a:t>&gt;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7545" y="2504552"/>
            <a:ext cx="12962179" cy="36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Nanum Gothic Bold"/>
              </a:rPr>
              <a:t>Two Stage : Retriever + Reader approach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1234" y="1948441"/>
            <a:ext cx="15506472" cy="67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1"/>
              </a:lnSpc>
            </a:pPr>
            <a:r>
              <a:rPr lang="en-US" sz="2108">
                <a:solidFill>
                  <a:srgbClr val="737373"/>
                </a:solidFill>
                <a:latin typeface="Nanum Gothic"/>
              </a:rPr>
              <a:t>Reading Wikipedia to Answer Open-domain Questions (2017)</a:t>
            </a:r>
          </a:p>
          <a:p>
            <a:pPr>
              <a:lnSpc>
                <a:spcPts val="2441"/>
              </a:lnSpc>
              <a:spcBef>
                <a:spcPct val="0"/>
              </a:spcBef>
            </a:pPr>
            <a:endParaRPr lang="en-US" sz="2108">
              <a:solidFill>
                <a:srgbClr val="737373"/>
              </a:solidFill>
              <a:latin typeface="Nanum Gothic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490143" y="3099177"/>
            <a:ext cx="12962179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Nanum Gothic"/>
                <a:ea typeface="Nanum Gothic"/>
              </a:rPr>
              <a:t>Readers train independently without training a retriever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6394" y="5173567"/>
            <a:ext cx="12962179" cy="3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  <a:spcBef>
                <a:spcPct val="0"/>
              </a:spcBef>
            </a:pPr>
            <a:r>
              <a:rPr lang="en-US" sz="1999" dirty="0">
                <a:solidFill>
                  <a:srgbClr val="000000"/>
                </a:solidFill>
                <a:latin typeface="Nanum Gothic Bold"/>
              </a:rPr>
              <a:t>Sparse Embedding vs Dense Embedding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6739A9-F041-19C9-73C7-DA3AB44109B6}"/>
              </a:ext>
            </a:extLst>
          </p:cNvPr>
          <p:cNvSpPr txBox="1"/>
          <p:nvPr/>
        </p:nvSpPr>
        <p:spPr>
          <a:xfrm>
            <a:off x="11887200" y="9363807"/>
            <a:ext cx="60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https://www.youtube.com/watch?v=gtOdvAQk6YU&amp;t=2282s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6117</TotalTime>
  <Words>2120</Words>
  <Application>Microsoft Office PowerPoint</Application>
  <PresentationFormat>사용자 지정</PresentationFormat>
  <Paragraphs>371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Inter Bold</vt:lpstr>
      <vt:lpstr>210 디딤고딕 Bold</vt:lpstr>
      <vt:lpstr>맑은 고딕</vt:lpstr>
      <vt:lpstr>Wingdings</vt:lpstr>
      <vt:lpstr>Nanum Gothic Bold</vt:lpstr>
      <vt:lpstr>Cambria Math</vt:lpstr>
      <vt:lpstr>Inter</vt:lpstr>
      <vt:lpstr>Nanum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성공적인 온보딩을 위한 신입사원 회사 가이드</dc:title>
  <cp:lastModifiedBy>MC K</cp:lastModifiedBy>
  <cp:revision>100</cp:revision>
  <dcterms:created xsi:type="dcterms:W3CDTF">2006-08-16T00:00:00Z</dcterms:created>
  <dcterms:modified xsi:type="dcterms:W3CDTF">2024-06-24T17:51:05Z</dcterms:modified>
  <dc:identifier>DAF6svmR3es</dc:identifier>
</cp:coreProperties>
</file>